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embeddedFontLst>
    <p:embeddedFont>
      <p:font typeface="GKWOFT+Arial-BoldMT"/>
      <p:regular r:id="rId23"/>
    </p:embeddedFont>
    <p:embeddedFont>
      <p:font typeface="UEVOMB+ArialMT"/>
      <p:regular r:id="rId24"/>
    </p:embeddedFont>
    <p:embeddedFont>
      <p:font typeface="AOHVAH+Calibri-Light,Bold"/>
      <p:regular r:id="rId25"/>
    </p:embeddedFont>
    <p:embeddedFont>
      <p:font typeface="NWUWBU+Calibri-Light"/>
      <p:regular r:id="rId26"/>
    </p:embeddedFont>
    <p:embeddedFont>
      <p:font typeface="WURMJK+Calibri-LightItalic"/>
      <p:regular r:id="rId27"/>
    </p:embeddedFont>
    <p:embeddedFont>
      <p:font typeface="UUPNPJ+SegoeUI-Bold"/>
      <p:regular r:id="rId28"/>
    </p:embeddedFont>
    <p:embeddedFont>
      <p:font typeface="KRCNPF+SegoeUI"/>
      <p:regular r:id="rId29"/>
    </p:embeddedFont>
    <p:embeddedFont>
      <p:font typeface="ASCKBG+SegoeUI-Semilight,Bold"/>
      <p:regular r:id="rId30"/>
    </p:embeddedFont>
    <p:embeddedFont>
      <p:font typeface="ACMFCB+SegoeUI-Semilight"/>
      <p:regular r:id="rId3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font" Target="fonts/font1.fntdata" /><Relationship Id="rId24" Type="http://schemas.openxmlformats.org/officeDocument/2006/relationships/font" Target="fonts/font2.fntdata" /><Relationship Id="rId25" Type="http://schemas.openxmlformats.org/officeDocument/2006/relationships/font" Target="fonts/font3.fntdata" /><Relationship Id="rId26" Type="http://schemas.openxmlformats.org/officeDocument/2006/relationships/font" Target="fonts/font4.fntdata" /><Relationship Id="rId27" Type="http://schemas.openxmlformats.org/officeDocument/2006/relationships/font" Target="fonts/font5.fntdata" /><Relationship Id="rId28" Type="http://schemas.openxmlformats.org/officeDocument/2006/relationships/font" Target="fonts/font6.fntdata" /><Relationship Id="rId29" Type="http://schemas.openxmlformats.org/officeDocument/2006/relationships/font" Target="fonts/font7.fntdata" /><Relationship Id="rId3" Type="http://schemas.openxmlformats.org/officeDocument/2006/relationships/viewProps" Target="viewProps.xml" /><Relationship Id="rId30" Type="http://schemas.openxmlformats.org/officeDocument/2006/relationships/font" Target="fonts/font8.fntdata" /><Relationship Id="rId31" Type="http://schemas.openxmlformats.org/officeDocument/2006/relationships/font" Target="fonts/font9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47155" y="4689299"/>
            <a:ext cx="6380584" cy="7191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a6a6a6"/>
                </a:solidFill>
                <a:latin typeface="GKWOFT+Arial-BoldMT"/>
                <a:cs typeface="GKWOFT+Arial-BoldMT"/>
              </a:rPr>
              <a:t>Investor</a:t>
            </a:r>
            <a:r>
              <a:rPr dirty="0" sz="4800" b="1">
                <a:solidFill>
                  <a:srgbClr val="a6a6a6"/>
                </a:solidFill>
                <a:latin typeface="GKWOFT+Arial-BoldMT"/>
                <a:cs typeface="GKWOFT+Arial-BoldMT"/>
              </a:rPr>
              <a:t> </a:t>
            </a:r>
            <a:r>
              <a:rPr dirty="0" sz="4800" b="1">
                <a:solidFill>
                  <a:srgbClr val="a6a6a6"/>
                </a:solidFill>
                <a:latin typeface="GKWOFT+Arial-BoldMT"/>
                <a:cs typeface="GKWOFT+Arial-BoldMT"/>
              </a:rPr>
              <a:t>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14490" y="5479659"/>
            <a:ext cx="3480210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7c24"/>
                </a:solidFill>
                <a:latin typeface="GKWOFT+Arial-BoldMT"/>
                <a:cs typeface="GKWOFT+Arial-BoldMT"/>
              </a:rPr>
              <a:t>December</a:t>
            </a:r>
            <a:r>
              <a:rPr dirty="0" sz="2800" spc="25" b="1">
                <a:solidFill>
                  <a:srgbClr val="ff7c24"/>
                </a:solidFill>
                <a:latin typeface="GKWOFT+Arial-BoldMT"/>
                <a:cs typeface="GKWOFT+Arial-BoldMT"/>
              </a:rPr>
              <a:t> </a:t>
            </a:r>
            <a:r>
              <a:rPr dirty="0" sz="2800" b="1">
                <a:solidFill>
                  <a:srgbClr val="ff7c24"/>
                </a:solidFill>
                <a:latin typeface="GKWOFT+Arial-BoldMT"/>
                <a:cs typeface="GKWOFT+Arial-BoldMT"/>
              </a:rPr>
              <a:t>10</a:t>
            </a:r>
            <a:r>
              <a:rPr dirty="0" sz="2800" baseline="29999" b="1">
                <a:solidFill>
                  <a:srgbClr val="ff7c24"/>
                </a:solidFill>
                <a:latin typeface="GKWOFT+Arial-BoldMT"/>
                <a:cs typeface="GKWOFT+Arial-BoldMT"/>
              </a:rPr>
              <a:t>th</a:t>
            </a:r>
            <a:r>
              <a:rPr dirty="0" sz="2800" baseline="29999" spc="253" b="1">
                <a:solidFill>
                  <a:srgbClr val="ff7c24"/>
                </a:solidFill>
                <a:latin typeface="GKWOFT+Arial-BoldMT"/>
                <a:cs typeface="GKWOFT+Arial-BoldMT"/>
              </a:rPr>
              <a:t> </a:t>
            </a:r>
            <a:r>
              <a:rPr dirty="0" sz="2800" b="1">
                <a:solidFill>
                  <a:srgbClr val="ff7c24"/>
                </a:solidFill>
                <a:latin typeface="GKWOFT+Arial-BoldMT"/>
                <a:cs typeface="GKWOFT+Arial-BoldMT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6274" y="30894"/>
            <a:ext cx="8122255" cy="544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UUPNPJ+SegoeUI-Bold"/>
                <a:cs typeface="UUPNPJ+SegoeUI-Bold"/>
              </a:rPr>
              <a:t>Our</a:t>
            </a:r>
            <a:r>
              <a:rPr dirty="0" sz="3000" b="1">
                <a:solidFill>
                  <a:srgbClr val="ffffff"/>
                </a:solidFill>
                <a:latin typeface="UUPNPJ+SegoeUI-Bold"/>
                <a:cs typeface="UUPNPJ+SegoeUI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UUPNPJ+SegoeUI-Bold"/>
                <a:cs typeface="UUPNPJ+SegoeUI-Bold"/>
              </a:rPr>
              <a:t>Results:</a:t>
            </a:r>
            <a:r>
              <a:rPr dirty="0" sz="3000" b="1">
                <a:solidFill>
                  <a:srgbClr val="ffffff"/>
                </a:solidFill>
                <a:latin typeface="UUPNPJ+SegoeUI-Bold"/>
                <a:cs typeface="UUPNPJ+SegoeUI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UUPNPJ+SegoeUI-Bold"/>
                <a:cs typeface="UUPNPJ+SegoeUI-Bold"/>
              </a:rPr>
              <a:t>Key</a:t>
            </a:r>
            <a:r>
              <a:rPr dirty="0" sz="3000" b="1">
                <a:solidFill>
                  <a:srgbClr val="ffffff"/>
                </a:solidFill>
                <a:latin typeface="UUPNPJ+SegoeUI-Bold"/>
                <a:cs typeface="UUPNPJ+SegoeUI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UUPNPJ+SegoeUI-Bold"/>
                <a:cs typeface="UUPNPJ+SegoeUI-Bold"/>
              </a:rPr>
              <a:t>Highlights</a:t>
            </a:r>
            <a:r>
              <a:rPr dirty="0" sz="3000" spc="-73" b="1">
                <a:solidFill>
                  <a:srgbClr val="ffffff"/>
                </a:solidFill>
                <a:latin typeface="UUPNPJ+SegoeUI-Bold"/>
                <a:cs typeface="UUPNPJ+SegoeUI-Bold"/>
              </a:rPr>
              <a:t> </a:t>
            </a:r>
            <a:r>
              <a:rPr dirty="0" sz="3000">
                <a:solidFill>
                  <a:srgbClr val="ffffff"/>
                </a:solidFill>
                <a:latin typeface="KRCNPF+SegoeUI"/>
                <a:cs typeface="KRCNPF+SegoeUI"/>
              </a:rPr>
              <a:t>(September</a:t>
            </a:r>
            <a:r>
              <a:rPr dirty="0" sz="3000">
                <a:solidFill>
                  <a:srgbClr val="ffffff"/>
                </a:solidFill>
                <a:latin typeface="KRCNPF+SegoeUI"/>
                <a:cs typeface="KRCNPF+SegoeUI"/>
              </a:rPr>
              <a:t> </a:t>
            </a:r>
            <a:r>
              <a:rPr dirty="0" sz="3000">
                <a:solidFill>
                  <a:srgbClr val="ffffff"/>
                </a:solidFill>
                <a:latin typeface="KRCNPF+SegoeUI"/>
                <a:cs typeface="KRCNPF+SegoeUI"/>
              </a:rPr>
              <a:t>2023)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296" y="818508"/>
            <a:ext cx="2661785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1</a:t>
            </a:r>
            <a:r>
              <a:rPr dirty="0" sz="2200" spc="1395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Profit</a:t>
            </a:r>
            <a:r>
              <a:rPr dirty="0" sz="2000" spc="45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for</a:t>
            </a:r>
            <a:r>
              <a:rPr dirty="0" sz="2000" spc="44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the</a:t>
            </a:r>
            <a:r>
              <a:rPr dirty="0" sz="2000" spc="45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period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10030" y="818508"/>
            <a:ext cx="2341089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2</a:t>
            </a:r>
            <a:r>
              <a:rPr dirty="0" sz="2200" spc="123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Return</a:t>
            </a:r>
            <a:r>
              <a:rPr dirty="0" sz="2000" spc="46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on</a:t>
            </a:r>
            <a:r>
              <a:rPr dirty="0" sz="2000" spc="45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Equity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12195" y="818508"/>
            <a:ext cx="3215608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3</a:t>
            </a:r>
            <a:r>
              <a:rPr dirty="0" sz="2200" spc="123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Net</a:t>
            </a:r>
            <a:r>
              <a:rPr dirty="0" sz="2000" spc="45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Loans</a:t>
            </a:r>
            <a:r>
              <a:rPr dirty="0" sz="2000" spc="46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and</a:t>
            </a:r>
            <a:r>
              <a:rPr dirty="0" sz="2000" spc="46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Advances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8089" y="1334702"/>
            <a:ext cx="758135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CMFCB+SegoeUI-Semilight"/>
                <a:cs typeface="ACMFCB+SegoeUI-Semilight"/>
              </a:rPr>
              <a:t>RO</a:t>
            </a:r>
            <a:r>
              <a:rPr dirty="0" sz="1200" spc="-15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million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26071" y="1331486"/>
            <a:ext cx="758135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CMFCB+SegoeUI-Semilight"/>
                <a:cs typeface="ACMFCB+SegoeUI-Semilight"/>
              </a:rPr>
              <a:t>RO</a:t>
            </a:r>
          </a:p>
          <a:p>
            <a:pPr marL="242986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million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26524" y="1406916"/>
            <a:ext cx="517289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9.7%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07335" y="1461796"/>
            <a:ext cx="47240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45.7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517007" y="1465220"/>
            <a:ext cx="515987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4,131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78317" y="1570889"/>
            <a:ext cx="469782" cy="25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1.9%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675021" y="1653704"/>
            <a:ext cx="462284" cy="25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48%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52295" y="1762631"/>
            <a:ext cx="458657" cy="25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63%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969683" y="1807993"/>
            <a:ext cx="517289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7.8%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906977" y="1945409"/>
            <a:ext cx="558266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2,797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8821" y="2135710"/>
            <a:ext cx="44540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28.1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703799" y="3269012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315705" y="3269012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78581" y="3392951"/>
            <a:ext cx="1292783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9</a:t>
            </a:r>
            <a:r>
              <a:rPr dirty="0" sz="1400" spc="31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months</a:t>
            </a:r>
            <a:r>
              <a:rPr dirty="0" sz="1400" spc="32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2022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21330" y="3392951"/>
            <a:ext cx="1292783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9</a:t>
            </a:r>
            <a:r>
              <a:rPr dirty="0" sz="1400" spc="31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months</a:t>
            </a:r>
            <a:r>
              <a:rPr dirty="0" sz="1400" spc="32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2023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580745" y="3390639"/>
            <a:ext cx="1292783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9</a:t>
            </a:r>
            <a:r>
              <a:rPr dirty="0" sz="1400" spc="31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months</a:t>
            </a:r>
            <a:r>
              <a:rPr dirty="0" sz="1400" spc="32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2022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23494" y="3390639"/>
            <a:ext cx="1292783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9</a:t>
            </a:r>
            <a:r>
              <a:rPr dirty="0" sz="1400" spc="31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months</a:t>
            </a:r>
            <a:r>
              <a:rPr dirty="0" sz="1400" spc="32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2023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04690" y="3831674"/>
            <a:ext cx="1948532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4</a:t>
            </a:r>
            <a:r>
              <a:rPr dirty="0" sz="2200" spc="1206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Asset</a:t>
            </a:r>
            <a:r>
              <a:rPr dirty="0" sz="2000" spc="44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Quality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310030" y="3831674"/>
            <a:ext cx="2005044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5</a:t>
            </a:r>
            <a:r>
              <a:rPr dirty="0" sz="2200" spc="123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Capital</a:t>
            </a:r>
            <a:r>
              <a:rPr dirty="0" sz="2000" spc="45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Ratios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212195" y="3831674"/>
            <a:ext cx="2050763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6</a:t>
            </a:r>
            <a:r>
              <a:rPr dirty="0" sz="2200" spc="123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Credit</a:t>
            </a:r>
            <a:r>
              <a:rPr dirty="0" sz="2000" spc="44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Ratings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27602" y="4398424"/>
            <a:ext cx="1062050" cy="9591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9699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80%</a:t>
            </a:r>
          </a:p>
          <a:p>
            <a:pPr marL="0" marR="0">
              <a:lnSpc>
                <a:spcPts val="1596"/>
              </a:lnSpc>
              <a:spcBef>
                <a:spcPts val="1131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CMFCB+SegoeUI-Semilight"/>
                <a:cs typeface="ACMFCB+SegoeUI-Semilight"/>
              </a:rPr>
              <a:t>NPL</a:t>
            </a:r>
            <a:r>
              <a:rPr dirty="0" sz="1200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200">
                <a:solidFill>
                  <a:srgbClr val="ffffff"/>
                </a:solidFill>
                <a:latin typeface="ACMFCB+SegoeUI-Semilight"/>
                <a:cs typeface="ACMFCB+SegoeUI-Semilight"/>
              </a:rPr>
              <a:t>Ratio</a:t>
            </a:r>
            <a:r>
              <a:rPr dirty="0" sz="1200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200">
                <a:solidFill>
                  <a:srgbClr val="ffffff"/>
                </a:solidFill>
                <a:latin typeface="ACMFCB+SegoeUI-Semilight"/>
                <a:cs typeface="ACMFCB+SegoeUI-Semilight"/>
              </a:rPr>
              <a:t>%</a:t>
            </a:r>
          </a:p>
          <a:p>
            <a:pPr marL="541201" marR="0">
              <a:lnSpc>
                <a:spcPts val="1862"/>
              </a:lnSpc>
              <a:spcBef>
                <a:spcPts val="80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5.3%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46594" y="4398424"/>
            <a:ext cx="131845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Coverage</a:t>
            </a:r>
            <a:r>
              <a:rPr dirty="0" sz="1400" spc="32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140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Ratio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104067" y="4398424"/>
            <a:ext cx="54889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102%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123018" y="4382913"/>
            <a:ext cx="2049112" cy="308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Credit</a:t>
            </a:r>
            <a:r>
              <a:rPr dirty="0" sz="1600" spc="36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16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Rating</a:t>
            </a:r>
            <a:r>
              <a:rPr dirty="0" sz="1600" spc="37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16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Outlook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816841" y="4581450"/>
            <a:ext cx="459581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CET1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005746" y="4581450"/>
            <a:ext cx="493623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Tier</a:t>
            </a:r>
            <a:r>
              <a:rPr dirty="0" sz="1200" spc="27" u="sng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1200" u="sng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245450" y="4581450"/>
            <a:ext cx="431750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CAR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920551" y="4960619"/>
            <a:ext cx="539396" cy="654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032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18.9%</a:t>
            </a:r>
          </a:p>
          <a:p>
            <a:pPr marL="0" marR="0">
              <a:lnSpc>
                <a:spcPts val="1596"/>
              </a:lnSpc>
              <a:spcBef>
                <a:spcPts val="166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15.6%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172191" y="4950336"/>
            <a:ext cx="529622" cy="658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271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19.1%</a:t>
            </a:r>
          </a:p>
          <a:p>
            <a:pPr marL="0" marR="0">
              <a:lnSpc>
                <a:spcPts val="1596"/>
              </a:lnSpc>
              <a:spcBef>
                <a:spcPts val="1694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16.2%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962253" y="5087617"/>
            <a:ext cx="379412" cy="308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BB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654847" y="5087617"/>
            <a:ext cx="689669" cy="308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Stable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801743" y="5129286"/>
            <a:ext cx="525102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4.9%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809238" y="5116413"/>
            <a:ext cx="553429" cy="5943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15.9%</a:t>
            </a:r>
          </a:p>
          <a:p>
            <a:pPr marL="28065" marR="0">
              <a:lnSpc>
                <a:spcPts val="1596"/>
              </a:lnSpc>
              <a:spcBef>
                <a:spcPts val="1187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13.5%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898259" y="5951657"/>
            <a:ext cx="474761" cy="308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Ba2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590853" y="5951657"/>
            <a:ext cx="818058" cy="308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Positive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309596" y="6339173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511397" y="6339173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30-Sep-23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90472" y="6377272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574378" y="6377272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30-Sep-23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3224" y="202411"/>
            <a:ext cx="7895740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Profit</a:t>
            </a:r>
            <a:r>
              <a:rPr dirty="0" sz="3000" spc="-71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for</a:t>
            </a:r>
            <a:r>
              <a:rPr dirty="0" sz="3000" spc="-71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the</a:t>
            </a:r>
            <a:r>
              <a:rPr dirty="0" sz="3000" spc="-70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9</a:t>
            </a:r>
            <a:r>
              <a:rPr dirty="0" sz="3000" spc="-74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month</a:t>
            </a:r>
            <a:r>
              <a:rPr dirty="0" sz="3000" spc="-72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period</a:t>
            </a:r>
            <a:r>
              <a:rPr dirty="0" sz="3000" spc="-71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ended</a:t>
            </a:r>
            <a:r>
              <a:rPr dirty="0" sz="3000" spc="-72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30</a:t>
            </a:r>
            <a:r>
              <a:rPr dirty="0" sz="3000" spc="-71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September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84902" y="804526"/>
            <a:ext cx="833749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</a:p>
          <a:p>
            <a:pPr marL="159512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u="sng">
                <a:solidFill>
                  <a:srgbClr val="ffffff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81009" y="804526"/>
            <a:ext cx="833749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</a:p>
          <a:p>
            <a:pPr marL="159512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u="sng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7562" y="801040"/>
            <a:ext cx="2429278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Variance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Sept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Sept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0369" y="911207"/>
            <a:ext cx="83479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dirty="0" sz="1400" spc="-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79349" y="1067393"/>
            <a:ext cx="677614" cy="460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ffffff"/>
                </a:solidFill>
                <a:latin typeface="UEVOMB+ArialMT"/>
                <a:cs typeface="UEVOMB+ArialMT"/>
              </a:rPr>
              <a:t>Amount</a:t>
            </a:r>
          </a:p>
          <a:p>
            <a:pPr marL="103981" marR="0">
              <a:lnSpc>
                <a:spcPts val="1400"/>
              </a:lnSpc>
              <a:spcBef>
                <a:spcPts val="586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46.2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52276" y="1074997"/>
            <a:ext cx="279499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0369" y="1312102"/>
            <a:ext cx="129059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Interest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13458" y="1312102"/>
            <a:ext cx="575456" cy="723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31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166.9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(88.3)</a:t>
            </a:r>
          </a:p>
          <a:p>
            <a:pPr marL="52387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78.6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09565" y="1312102"/>
            <a:ext cx="575456" cy="723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31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120.7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(51.5)</a:t>
            </a:r>
          </a:p>
          <a:p>
            <a:pPr marL="52387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69.2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741944" y="1312102"/>
            <a:ext cx="49961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38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0369" y="1565978"/>
            <a:ext cx="1618079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Interest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Net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interest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income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29356" y="1565978"/>
            <a:ext cx="575456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(36.8)</a:t>
            </a:r>
          </a:p>
          <a:p>
            <a:pPr marL="97631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9.4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671301" y="1565978"/>
            <a:ext cx="639572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668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(71)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13.6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0369" y="2147608"/>
            <a:ext cx="2617544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Net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Islamic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financing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investing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112677" y="2254287"/>
            <a:ext cx="37751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5.7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908784" y="2254287"/>
            <a:ext cx="37751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6.8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774599" y="2254287"/>
            <a:ext cx="48534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(1.1)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687969" y="2254287"/>
            <a:ext cx="60736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(16)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30369" y="2688721"/>
            <a:ext cx="1994507" cy="723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operating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Gain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bargain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purchase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spc="12" b="1">
                <a:solidFill>
                  <a:srgbClr val="f36b23"/>
                </a:solidFill>
                <a:latin typeface="Calibri"/>
                <a:cs typeface="Calibri"/>
              </a:rPr>
              <a:t>Totaloperating</a:t>
            </a:r>
            <a:r>
              <a:rPr dirty="0" sz="1400" spc="-12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income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067433" y="2688721"/>
            <a:ext cx="467630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25.0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16.6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863540" y="2688721"/>
            <a:ext cx="467630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20.6</a:t>
            </a:r>
          </a:p>
          <a:p>
            <a:pPr marL="452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0.0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828574" y="2688721"/>
            <a:ext cx="37751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4.4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741944" y="2688721"/>
            <a:ext cx="49961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774599" y="2942597"/>
            <a:ext cx="485340" cy="723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31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16.6</a:t>
            </a:r>
          </a:p>
          <a:p>
            <a:pPr marL="71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29.3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(9.7)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828463" y="2948528"/>
            <a:ext cx="328947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UEVOMB+ArialMT"/>
                <a:cs typeface="UEVOMB+ArialMT"/>
              </a:rPr>
              <a:t>n/a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013458" y="3196473"/>
            <a:ext cx="575456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4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125.9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(49.4)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809565" y="3196473"/>
            <a:ext cx="575456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387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96.6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(39.7)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671301" y="3196473"/>
            <a:ext cx="63957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30.3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30369" y="3450349"/>
            <a:ext cx="2288207" cy="666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operating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</a:p>
          <a:p>
            <a:pPr marL="0" marR="0">
              <a:lnSpc>
                <a:spcPts val="1400"/>
              </a:lnSpc>
              <a:spcBef>
                <a:spcPts val="466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Net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operating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income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before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impairment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provisions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687969" y="3450349"/>
            <a:ext cx="60736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(24)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065846" y="3794133"/>
            <a:ext cx="47023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76.5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861953" y="3794133"/>
            <a:ext cx="47023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56.9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781743" y="3794133"/>
            <a:ext cx="47023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19.6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9671301" y="3794133"/>
            <a:ext cx="63957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34.4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30369" y="4211795"/>
            <a:ext cx="2732212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Loan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impairment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charges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credit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provisions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(net)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013458" y="4318475"/>
            <a:ext cx="57545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(22.8)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809565" y="4318475"/>
            <a:ext cx="57545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(23.9)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828574" y="4318475"/>
            <a:ext cx="37751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1.1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719719" y="4318475"/>
            <a:ext cx="54442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4.6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30369" y="4752909"/>
            <a:ext cx="136703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Profit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before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tax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058702" y="4752909"/>
            <a:ext cx="485340" cy="723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4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53.7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(8.0)</a:t>
            </a:r>
          </a:p>
          <a:p>
            <a:pPr marL="71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45.7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854809" y="4752909"/>
            <a:ext cx="485340" cy="723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4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33.0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(4.9)</a:t>
            </a:r>
          </a:p>
          <a:p>
            <a:pPr marL="71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28.1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774599" y="4752909"/>
            <a:ext cx="485340" cy="723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4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20.7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(3.1)</a:t>
            </a:r>
          </a:p>
          <a:p>
            <a:pPr marL="71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17.6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9671301" y="4752909"/>
            <a:ext cx="639572" cy="1739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62.7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%</a:t>
            </a:r>
          </a:p>
          <a:p>
            <a:pPr marL="16668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(63)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62.7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48418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0.3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48418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1.9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48418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1.8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48418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0.4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30369" y="5006785"/>
            <a:ext cx="103972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Tax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30369" y="5260661"/>
            <a:ext cx="2151377" cy="1231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Profit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Return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assets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(ROA)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Return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(ROE)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(CIR)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risk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003933" y="5514537"/>
            <a:ext cx="594729" cy="9775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24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1.2%</a:t>
            </a:r>
          </a:p>
          <a:p>
            <a:pPr marL="452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9.7%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39.3%</a:t>
            </a:r>
          </a:p>
          <a:p>
            <a:pPr marL="452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0.7%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800040" y="5514537"/>
            <a:ext cx="594729" cy="9775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24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0.9%</a:t>
            </a:r>
          </a:p>
          <a:p>
            <a:pPr marL="452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7.8%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41.1%</a:t>
            </a:r>
          </a:p>
          <a:p>
            <a:pPr marL="452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1.1%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3224" y="202411"/>
            <a:ext cx="5353708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Balance</a:t>
            </a:r>
            <a:r>
              <a:rPr dirty="0" sz="3000" spc="-70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Sheet</a:t>
            </a:r>
            <a:r>
              <a:rPr dirty="0" sz="3000" spc="-72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as</a:t>
            </a:r>
            <a:r>
              <a:rPr dirty="0" sz="3000" spc="-71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at</a:t>
            </a:r>
            <a:r>
              <a:rPr dirty="0" sz="3000" spc="-71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30</a:t>
            </a:r>
            <a:r>
              <a:rPr dirty="0" sz="3000" spc="-71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September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70437" y="755466"/>
            <a:ext cx="634716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Variance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6918" y="918534"/>
            <a:ext cx="1067325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Sep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Sep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6241" y="946525"/>
            <a:ext cx="749177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10" b="1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08939" y="946525"/>
            <a:ext cx="712548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30-Sep-23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56378" y="946525"/>
            <a:ext cx="703364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5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83179" y="946525"/>
            <a:ext cx="719780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31-Dec-22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38556" y="946525"/>
            <a:ext cx="703364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5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73295" y="946525"/>
            <a:ext cx="712548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30-Sep-22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20734" y="946525"/>
            <a:ext cx="703364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dirty="0" sz="10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5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943104" y="1117889"/>
            <a:ext cx="599549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81630" y="1117889"/>
            <a:ext cx="249540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6241" y="1338844"/>
            <a:ext cx="560998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 u="sng">
                <a:solidFill>
                  <a:srgbClr val="ffffff"/>
                </a:solidFill>
                <a:latin typeface="Calibri"/>
                <a:cs typeface="Calibri"/>
              </a:rPr>
              <a:t>ASSETS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6241" y="1551111"/>
            <a:ext cx="2174795" cy="38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Cash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balances</a:t>
            </a:r>
            <a:r>
              <a:rPr dirty="0" sz="105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050" spc="-1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r>
              <a:rPr dirty="0" sz="105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</a:p>
          <a:p>
            <a:pPr marL="0" marR="0">
              <a:lnSpc>
                <a:spcPts val="1069"/>
              </a:lnSpc>
              <a:spcBef>
                <a:spcPts val="558"/>
              </a:spcBef>
              <a:spcAft>
                <a:spcPts val="0"/>
              </a:spcAft>
            </a:pP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dirty="0" sz="105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050" spc="-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70795" y="1551111"/>
            <a:ext cx="462199" cy="38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249.5</a:t>
            </a:r>
          </a:p>
          <a:p>
            <a:pPr marL="0" marR="0">
              <a:lnSpc>
                <a:spcPts val="1069"/>
              </a:lnSpc>
              <a:spcBef>
                <a:spcPts val="558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361.3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038953" y="1551111"/>
            <a:ext cx="421592" cy="38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3.9%</a:t>
            </a:r>
          </a:p>
          <a:p>
            <a:pPr marL="0" marR="0">
              <a:lnSpc>
                <a:spcPts val="1069"/>
              </a:lnSpc>
              <a:spcBef>
                <a:spcPts val="558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5.7%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052973" y="1551111"/>
            <a:ext cx="462199" cy="38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125.9</a:t>
            </a:r>
          </a:p>
          <a:p>
            <a:pPr marL="0" marR="0">
              <a:lnSpc>
                <a:spcPts val="1069"/>
              </a:lnSpc>
              <a:spcBef>
                <a:spcPts val="558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104.0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121131" y="1551111"/>
            <a:ext cx="421592" cy="38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3.0%</a:t>
            </a:r>
          </a:p>
          <a:p>
            <a:pPr marL="0" marR="0">
              <a:lnSpc>
                <a:spcPts val="1069"/>
              </a:lnSpc>
              <a:spcBef>
                <a:spcPts val="558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2.5%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135151" y="1551111"/>
            <a:ext cx="462947" cy="38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908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83.7</a:t>
            </a:r>
          </a:p>
          <a:p>
            <a:pPr marL="0" marR="0">
              <a:lnSpc>
                <a:spcPts val="1069"/>
              </a:lnSpc>
              <a:spcBef>
                <a:spcPts val="558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281.1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203309" y="1551111"/>
            <a:ext cx="421592" cy="38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2.0%</a:t>
            </a:r>
          </a:p>
          <a:p>
            <a:pPr marL="0" marR="0">
              <a:lnSpc>
                <a:spcPts val="1069"/>
              </a:lnSpc>
              <a:spcBef>
                <a:spcPts val="558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6.6%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200513" y="1551111"/>
            <a:ext cx="462199" cy="38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165.8</a:t>
            </a:r>
          </a:p>
          <a:p>
            <a:pPr marL="65391" marR="0">
              <a:lnSpc>
                <a:spcPts val="1069"/>
              </a:lnSpc>
              <a:spcBef>
                <a:spcPts val="558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80.2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864155" y="1551111"/>
            <a:ext cx="486532" cy="8479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198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34131" marR="0">
              <a:lnSpc>
                <a:spcPts val="1069"/>
              </a:lnSpc>
              <a:spcBef>
                <a:spcPts val="558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34131" marR="0">
              <a:lnSpc>
                <a:spcPts val="1069"/>
              </a:lnSpc>
              <a:spcBef>
                <a:spcPts val="79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66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34131" marR="0">
              <a:lnSpc>
                <a:spcPts val="1069"/>
              </a:lnSpc>
              <a:spcBef>
                <a:spcPts val="747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48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6241" y="1994168"/>
            <a:ext cx="1333571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dirty="0" sz="105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securities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867549" y="1994168"/>
            <a:ext cx="564980" cy="4048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1,448.1</a:t>
            </a:r>
          </a:p>
          <a:p>
            <a:pPr marL="0" marR="0">
              <a:lnSpc>
                <a:spcPts val="1069"/>
              </a:lnSpc>
              <a:spcBef>
                <a:spcPts val="747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4,131.2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970690" y="1994168"/>
            <a:ext cx="490466" cy="4048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22.7%</a:t>
            </a:r>
          </a:p>
          <a:p>
            <a:pPr marL="0" marR="0">
              <a:lnSpc>
                <a:spcPts val="1069"/>
              </a:lnSpc>
              <a:spcBef>
                <a:spcPts val="747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65.0%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052973" y="1994168"/>
            <a:ext cx="462199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853.8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052868" y="1994168"/>
            <a:ext cx="490466" cy="4048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20.7%</a:t>
            </a:r>
          </a:p>
          <a:p>
            <a:pPr marL="0" marR="0">
              <a:lnSpc>
                <a:spcPts val="1069"/>
              </a:lnSpc>
              <a:spcBef>
                <a:spcPts val="747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70.8%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135151" y="1994168"/>
            <a:ext cx="462199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874.9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135047" y="1994168"/>
            <a:ext cx="490466" cy="4048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20.6%</a:t>
            </a:r>
          </a:p>
          <a:p>
            <a:pPr marL="0" marR="0">
              <a:lnSpc>
                <a:spcPts val="1069"/>
              </a:lnSpc>
              <a:spcBef>
                <a:spcPts val="747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65.8%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200513" y="1994168"/>
            <a:ext cx="462199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573.2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46241" y="2225047"/>
            <a:ext cx="2582142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Loans,</a:t>
            </a:r>
            <a:r>
              <a:rPr dirty="0" sz="105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advances</a:t>
            </a:r>
            <a:r>
              <a:rPr dirty="0" sz="105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Islamic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financings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(net)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949727" y="2225047"/>
            <a:ext cx="564980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2,924.3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031905" y="2225047"/>
            <a:ext cx="564980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2,796.6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102823" y="2225047"/>
            <a:ext cx="564980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1,334.6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46241" y="2464111"/>
            <a:ext cx="842057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105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assets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970795" y="2464111"/>
            <a:ext cx="463546" cy="413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103.2</a:t>
            </a:r>
          </a:p>
          <a:p>
            <a:pPr marL="139267" marR="0">
              <a:lnSpc>
                <a:spcPts val="1069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2.9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038953" y="2464111"/>
            <a:ext cx="421592" cy="413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1.6%</a:t>
            </a:r>
          </a:p>
          <a:p>
            <a:pPr marL="0" marR="0">
              <a:lnSpc>
                <a:spcPts val="1069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0.0%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122882" y="2464111"/>
            <a:ext cx="393638" cy="413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66.7</a:t>
            </a:r>
          </a:p>
          <a:p>
            <a:pPr marL="69360" marR="0">
              <a:lnSpc>
                <a:spcPts val="1069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2.9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121131" y="2464111"/>
            <a:ext cx="421592" cy="413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1.6%</a:t>
            </a:r>
          </a:p>
          <a:p>
            <a:pPr marL="0" marR="0">
              <a:lnSpc>
                <a:spcPts val="1069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0.1%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135151" y="2464111"/>
            <a:ext cx="463546" cy="413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154.5</a:t>
            </a:r>
          </a:p>
          <a:p>
            <a:pPr marL="139268" marR="0">
              <a:lnSpc>
                <a:spcPts val="1069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2.9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203309" y="2464111"/>
            <a:ext cx="421592" cy="413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3.6%</a:t>
            </a:r>
          </a:p>
          <a:p>
            <a:pPr marL="0" marR="0">
              <a:lnSpc>
                <a:spcPts val="1069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0.1%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0193369" y="2464111"/>
            <a:ext cx="475735" cy="413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(51.3)</a:t>
            </a:r>
          </a:p>
          <a:p>
            <a:pPr marL="265533" marR="0">
              <a:lnSpc>
                <a:spcPts val="1069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0857011" y="2464111"/>
            <a:ext cx="500120" cy="413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(33)</a:t>
            </a:r>
            <a:r>
              <a:rPr dirty="0" sz="105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75406" marR="0">
              <a:lnSpc>
                <a:spcPts val="1069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05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46241" y="2703175"/>
            <a:ext cx="1509120" cy="41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dirty="0" sz="105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properties</a:t>
            </a:r>
          </a:p>
          <a:p>
            <a:pPr marL="0" marR="0">
              <a:lnSpc>
                <a:spcPts val="1069"/>
              </a:lnSpc>
              <a:spcBef>
                <a:spcPts val="75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Property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040704" y="2941441"/>
            <a:ext cx="393326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73.0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038953" y="2941441"/>
            <a:ext cx="421592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1.1%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122882" y="2941441"/>
            <a:ext cx="393326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53.4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121131" y="2941441"/>
            <a:ext cx="421592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1.3%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205060" y="2941441"/>
            <a:ext cx="393326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54.5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9203309" y="2941441"/>
            <a:ext cx="421592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1.3%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0265904" y="2941441"/>
            <a:ext cx="393326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18.5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0898286" y="2941441"/>
            <a:ext cx="417771" cy="173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34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46241" y="3195147"/>
            <a:ext cx="957229" cy="41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10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ASSETS</a:t>
            </a:r>
          </a:p>
          <a:p>
            <a:pPr marL="0" marR="0">
              <a:lnSpc>
                <a:spcPts val="1050"/>
              </a:lnSpc>
              <a:spcBef>
                <a:spcPts val="791"/>
              </a:spcBef>
              <a:spcAft>
                <a:spcPts val="0"/>
              </a:spcAft>
            </a:pPr>
            <a:r>
              <a:rPr dirty="0" sz="1050" b="1" u="sng">
                <a:solidFill>
                  <a:srgbClr val="ffffff"/>
                </a:solidFill>
                <a:latin typeface="Calibri"/>
                <a:cs typeface="Calibri"/>
              </a:rPr>
              <a:t>LIABILITIES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864374" y="3195147"/>
            <a:ext cx="568098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6,369.2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899253" y="3195147"/>
            <a:ext cx="563254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100.0%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946552" y="3195147"/>
            <a:ext cx="568098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4,131.0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981431" y="3195147"/>
            <a:ext cx="563254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100.0%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028730" y="3195147"/>
            <a:ext cx="568098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4,248.2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9063609" y="3195147"/>
            <a:ext cx="563254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100.0%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0101236" y="3195147"/>
            <a:ext cx="568098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2,121.0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0845105" y="3195147"/>
            <a:ext cx="52473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49.9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646241" y="3655062"/>
            <a:ext cx="1184907" cy="399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dirty="0" sz="105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05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</a:p>
          <a:p>
            <a:pPr marL="0" marR="0">
              <a:lnSpc>
                <a:spcPts val="1069"/>
              </a:lnSpc>
              <a:spcBef>
                <a:spcPts val="654"/>
              </a:spcBef>
              <a:spcAft>
                <a:spcPts val="0"/>
              </a:spcAft>
            </a:pP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dirty="0" sz="105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970795" y="3655062"/>
            <a:ext cx="46219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782.1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4970690" y="3655062"/>
            <a:ext cx="490466" cy="399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12.3%</a:t>
            </a:r>
          </a:p>
          <a:p>
            <a:pPr marL="0" marR="0">
              <a:lnSpc>
                <a:spcPts val="1069"/>
              </a:lnSpc>
              <a:spcBef>
                <a:spcPts val="654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72.6%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6052973" y="3655062"/>
            <a:ext cx="46219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806.0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7052868" y="3655062"/>
            <a:ext cx="490466" cy="399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19.5%</a:t>
            </a:r>
          </a:p>
          <a:p>
            <a:pPr marL="0" marR="0">
              <a:lnSpc>
                <a:spcPts val="1069"/>
              </a:lnSpc>
              <a:spcBef>
                <a:spcPts val="654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62.0%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8135151" y="3655062"/>
            <a:ext cx="46219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738.9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9135047" y="3655062"/>
            <a:ext cx="490466" cy="399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17.4%</a:t>
            </a:r>
          </a:p>
          <a:p>
            <a:pPr marL="0" marR="0">
              <a:lnSpc>
                <a:spcPts val="1069"/>
              </a:lnSpc>
              <a:spcBef>
                <a:spcPts val="654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61.8%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0265904" y="3655062"/>
            <a:ext cx="393326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43.2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0932417" y="3655062"/>
            <a:ext cx="349011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05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3867549" y="3880487"/>
            <a:ext cx="56498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4,625.9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5949727" y="3880487"/>
            <a:ext cx="56498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2,560.1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8031905" y="3880487"/>
            <a:ext cx="56498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2,626.0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0102823" y="3880487"/>
            <a:ext cx="56498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1,999.9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0898286" y="3880487"/>
            <a:ext cx="417771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76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646241" y="4128018"/>
            <a:ext cx="1222549" cy="6817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105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liabilities</a:t>
            </a:r>
          </a:p>
          <a:p>
            <a:pPr marL="0" marR="0">
              <a:lnSpc>
                <a:spcPts val="1069"/>
              </a:lnSpc>
              <a:spcBef>
                <a:spcPts val="91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Subordinated</a:t>
            </a:r>
            <a:r>
              <a:rPr dirty="0" sz="1050" spc="-1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loans</a:t>
            </a:r>
          </a:p>
          <a:p>
            <a:pPr marL="0" marR="0">
              <a:lnSpc>
                <a:spcPts val="1069"/>
              </a:lnSpc>
              <a:spcBef>
                <a:spcPts val="941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Total</a:t>
            </a:r>
            <a:r>
              <a:rPr dirty="0" sz="1050" spc="-12">
                <a:solidFill>
                  <a:srgbClr val="f36b23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liabilities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3970795" y="4128018"/>
            <a:ext cx="465091" cy="426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171.9</a:t>
            </a:r>
          </a:p>
          <a:p>
            <a:pPr marL="271088" marR="0">
              <a:lnSpc>
                <a:spcPts val="1069"/>
              </a:lnSpc>
              <a:spcBef>
                <a:spcPts val="91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5038953" y="4128018"/>
            <a:ext cx="421592" cy="426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2.7%</a:t>
            </a:r>
          </a:p>
          <a:p>
            <a:pPr marL="0" marR="0">
              <a:lnSpc>
                <a:spcPts val="1069"/>
              </a:lnSpc>
              <a:spcBef>
                <a:spcPts val="91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0.0%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6122882" y="4128018"/>
            <a:ext cx="393638" cy="426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98.9</a:t>
            </a:r>
          </a:p>
          <a:p>
            <a:pPr marL="69360" marR="0">
              <a:lnSpc>
                <a:spcPts val="1069"/>
              </a:lnSpc>
              <a:spcBef>
                <a:spcPts val="91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7121131" y="4128018"/>
            <a:ext cx="421592" cy="426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2.4%</a:t>
            </a:r>
          </a:p>
          <a:p>
            <a:pPr marL="0" marR="0">
              <a:lnSpc>
                <a:spcPts val="1069"/>
              </a:lnSpc>
              <a:spcBef>
                <a:spcPts val="91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0.0%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8135151" y="4128018"/>
            <a:ext cx="462947" cy="426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189.3</a:t>
            </a:r>
          </a:p>
          <a:p>
            <a:pPr marL="69908" marR="0">
              <a:lnSpc>
                <a:spcPts val="1069"/>
              </a:lnSpc>
              <a:spcBef>
                <a:spcPts val="91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35.6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9203309" y="4128018"/>
            <a:ext cx="421592" cy="426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4.5%</a:t>
            </a:r>
          </a:p>
          <a:p>
            <a:pPr marL="0" marR="0">
              <a:lnSpc>
                <a:spcPts val="1069"/>
              </a:lnSpc>
              <a:spcBef>
                <a:spcPts val="91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0.8%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10193369" y="4128018"/>
            <a:ext cx="475735" cy="426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(17.4)</a:t>
            </a:r>
          </a:p>
          <a:p>
            <a:pPr marL="0" marR="0">
              <a:lnSpc>
                <a:spcPts val="1069"/>
              </a:lnSpc>
              <a:spcBef>
                <a:spcPts val="91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(35.6)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10822880" y="4128018"/>
            <a:ext cx="568881" cy="6817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8262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(9)</a:t>
            </a:r>
            <a:r>
              <a:rPr dirty="0" sz="105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0" marR="0">
              <a:lnSpc>
                <a:spcPts val="1069"/>
              </a:lnSpc>
              <a:spcBef>
                <a:spcPts val="91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(100)</a:t>
            </a:r>
            <a:r>
              <a:rPr dirty="0" sz="105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23812" marR="0">
              <a:lnSpc>
                <a:spcPts val="1069"/>
              </a:lnSpc>
              <a:spcBef>
                <a:spcPts val="941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55.4</a:t>
            </a:r>
            <a:r>
              <a:rPr dirty="0" sz="1050" spc="-18">
                <a:solidFill>
                  <a:srgbClr val="f36b23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3867549" y="4635738"/>
            <a:ext cx="56498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5,579.9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4970690" y="4635738"/>
            <a:ext cx="490466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87.6%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5949727" y="4635738"/>
            <a:ext cx="56498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3,465.5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7052868" y="4635738"/>
            <a:ext cx="490466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83.9%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8031905" y="4635738"/>
            <a:ext cx="56498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3,589.8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9135047" y="4635738"/>
            <a:ext cx="490466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84.5%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10102823" y="4635738"/>
            <a:ext cx="56498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1,990.1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646241" y="4937750"/>
            <a:ext cx="1963557" cy="691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05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shareholders’</a:t>
            </a:r>
            <a:r>
              <a:rPr dirty="0" sz="105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</a:p>
          <a:p>
            <a:pPr marL="0" marR="0">
              <a:lnSpc>
                <a:spcPts val="1069"/>
              </a:lnSpc>
              <a:spcBef>
                <a:spcPts val="102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Perpetual</a:t>
            </a:r>
            <a:r>
              <a:rPr dirty="0" sz="105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tier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05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dirty="0" sz="105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securities</a:t>
            </a:r>
          </a:p>
          <a:p>
            <a:pPr marL="0" marR="0">
              <a:lnSpc>
                <a:spcPts val="1069"/>
              </a:lnSpc>
              <a:spcBef>
                <a:spcPts val="865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Total</a:t>
            </a:r>
            <a:r>
              <a:rPr dirty="0" sz="1050" spc="-25">
                <a:solidFill>
                  <a:srgbClr val="f36b23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equity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3970795" y="4937750"/>
            <a:ext cx="462199" cy="691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689.3</a:t>
            </a:r>
          </a:p>
          <a:p>
            <a:pPr marL="0" marR="0">
              <a:lnSpc>
                <a:spcPts val="1069"/>
              </a:lnSpc>
              <a:spcBef>
                <a:spcPts val="102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100.0</a:t>
            </a:r>
          </a:p>
          <a:p>
            <a:pPr marL="0" marR="0">
              <a:lnSpc>
                <a:spcPts val="1069"/>
              </a:lnSpc>
              <a:spcBef>
                <a:spcPts val="865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789.3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4970690" y="4937750"/>
            <a:ext cx="490466" cy="4395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10.8%</a:t>
            </a:r>
          </a:p>
          <a:p>
            <a:pPr marL="68262" marR="0">
              <a:lnSpc>
                <a:spcPts val="1069"/>
              </a:lnSpc>
              <a:spcBef>
                <a:spcPts val="102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1.6%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6052973" y="4937750"/>
            <a:ext cx="462199" cy="691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565.5</a:t>
            </a:r>
          </a:p>
          <a:p>
            <a:pPr marL="0" marR="0">
              <a:lnSpc>
                <a:spcPts val="1069"/>
              </a:lnSpc>
              <a:spcBef>
                <a:spcPts val="102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100.0</a:t>
            </a:r>
          </a:p>
          <a:p>
            <a:pPr marL="0" marR="0">
              <a:lnSpc>
                <a:spcPts val="1069"/>
              </a:lnSpc>
              <a:spcBef>
                <a:spcPts val="865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665.5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7052868" y="4937750"/>
            <a:ext cx="490466" cy="4395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13.7%</a:t>
            </a:r>
          </a:p>
          <a:p>
            <a:pPr marL="68262" marR="0">
              <a:lnSpc>
                <a:spcPts val="1069"/>
              </a:lnSpc>
              <a:spcBef>
                <a:spcPts val="102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2.4%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8135151" y="4937750"/>
            <a:ext cx="462199" cy="691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558.4</a:t>
            </a:r>
          </a:p>
          <a:p>
            <a:pPr marL="0" marR="0">
              <a:lnSpc>
                <a:spcPts val="1069"/>
              </a:lnSpc>
              <a:spcBef>
                <a:spcPts val="102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100.0</a:t>
            </a:r>
          </a:p>
          <a:p>
            <a:pPr marL="0" marR="0">
              <a:lnSpc>
                <a:spcPts val="1069"/>
              </a:lnSpc>
              <a:spcBef>
                <a:spcPts val="865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658.4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9135047" y="4937750"/>
            <a:ext cx="490466" cy="4395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13.1%</a:t>
            </a:r>
          </a:p>
          <a:p>
            <a:pPr marL="68262" marR="0">
              <a:lnSpc>
                <a:spcPts val="1069"/>
              </a:lnSpc>
              <a:spcBef>
                <a:spcPts val="102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2.4%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10200513" y="4937750"/>
            <a:ext cx="462199" cy="4395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130.9</a:t>
            </a:r>
          </a:p>
          <a:p>
            <a:pPr marL="258389" marR="0">
              <a:lnSpc>
                <a:spcPts val="1069"/>
              </a:lnSpc>
              <a:spcBef>
                <a:spcPts val="102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10898286" y="4937750"/>
            <a:ext cx="417771" cy="4395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34131" marR="0">
              <a:lnSpc>
                <a:spcPts val="1069"/>
              </a:lnSpc>
              <a:spcBef>
                <a:spcPts val="102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05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4970690" y="5455392"/>
            <a:ext cx="490466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12.4%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7052868" y="5455392"/>
            <a:ext cx="490466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16.1%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9135047" y="5455392"/>
            <a:ext cx="490466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15.5%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10200513" y="5455392"/>
            <a:ext cx="46219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130.9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10846692" y="5455392"/>
            <a:ext cx="520775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19.9</a:t>
            </a:r>
            <a:r>
              <a:rPr dirty="0" sz="1050" spc="-18">
                <a:solidFill>
                  <a:srgbClr val="f36b23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36b23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646241" y="5755980"/>
            <a:ext cx="190490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10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LIABILITIES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11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10" b="1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3864374" y="5755980"/>
            <a:ext cx="568098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6,369.2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4899253" y="5755980"/>
            <a:ext cx="563254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100.0%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5946552" y="5755980"/>
            <a:ext cx="568098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4,131.0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6981431" y="5755980"/>
            <a:ext cx="563254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100.0%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8028730" y="5755980"/>
            <a:ext cx="568098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4,248.2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9063609" y="5755980"/>
            <a:ext cx="563254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100.0%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10101236" y="5755980"/>
            <a:ext cx="568098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2,121.0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10860186" y="5755980"/>
            <a:ext cx="49438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49.9%</a:t>
            </a:r>
          </a:p>
        </p:txBody>
      </p:sp>
      <p:sp>
        <p:nvSpPr>
          <p:cNvPr id="117" name="object 117"/>
          <p:cNvSpPr txBox="1"/>
          <p:nvPr/>
        </p:nvSpPr>
        <p:spPr>
          <a:xfrm>
            <a:off x="646241" y="6013749"/>
            <a:ext cx="1254483" cy="3881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Net</a:t>
            </a:r>
            <a:r>
              <a:rPr dirty="0" sz="105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loans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050" spc="-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</a:p>
          <a:p>
            <a:pPr marL="0" marR="0">
              <a:lnSpc>
                <a:spcPts val="1069"/>
              </a:lnSpc>
              <a:spcBef>
                <a:spcPts val="616"/>
              </a:spcBef>
              <a:spcAft>
                <a:spcPts val="0"/>
              </a:spcAft>
            </a:pPr>
            <a:r>
              <a:rPr dirty="0" sz="1050" spc="10">
                <a:solidFill>
                  <a:srgbClr val="ffffff"/>
                </a:solidFill>
                <a:latin typeface="Calibri"/>
                <a:cs typeface="Calibri"/>
              </a:rPr>
              <a:t>CASA</a:t>
            </a:r>
            <a:r>
              <a:rPr dirty="0" sz="105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</a:p>
        </p:txBody>
      </p:sp>
      <p:sp>
        <p:nvSpPr>
          <p:cNvPr id="118" name="object 118"/>
          <p:cNvSpPr txBox="1"/>
          <p:nvPr/>
        </p:nvSpPr>
        <p:spPr>
          <a:xfrm>
            <a:off x="3929602" y="6013749"/>
            <a:ext cx="490466" cy="3881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89.3%</a:t>
            </a:r>
          </a:p>
          <a:p>
            <a:pPr marL="0" marR="0">
              <a:lnSpc>
                <a:spcPts val="1069"/>
              </a:lnSpc>
              <a:spcBef>
                <a:spcPts val="61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65.5%</a:t>
            </a:r>
          </a:p>
        </p:txBody>
      </p:sp>
      <p:sp>
        <p:nvSpPr>
          <p:cNvPr id="119" name="object 119"/>
          <p:cNvSpPr txBox="1"/>
          <p:nvPr/>
        </p:nvSpPr>
        <p:spPr>
          <a:xfrm>
            <a:off x="5943517" y="6013749"/>
            <a:ext cx="559340" cy="3881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114.2%</a:t>
            </a:r>
          </a:p>
          <a:p>
            <a:pPr marL="68262" marR="0">
              <a:lnSpc>
                <a:spcPts val="1069"/>
              </a:lnSpc>
              <a:spcBef>
                <a:spcPts val="61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63.8%</a:t>
            </a:r>
          </a:p>
        </p:txBody>
      </p:sp>
      <p:sp>
        <p:nvSpPr>
          <p:cNvPr id="120" name="object 120"/>
          <p:cNvSpPr txBox="1"/>
          <p:nvPr/>
        </p:nvSpPr>
        <p:spPr>
          <a:xfrm>
            <a:off x="8025695" y="6013749"/>
            <a:ext cx="559340" cy="3881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106.5%</a:t>
            </a:r>
          </a:p>
          <a:p>
            <a:pPr marL="68262" marR="0">
              <a:lnSpc>
                <a:spcPts val="1069"/>
              </a:lnSpc>
              <a:spcBef>
                <a:spcPts val="61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65.2%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2876" y="69393"/>
            <a:ext cx="2638076" cy="544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UUPNPJ+SegoeUI-Bold"/>
                <a:cs typeface="UUPNPJ+SegoeUI-Bold"/>
              </a:rPr>
              <a:t>Credit</a:t>
            </a:r>
            <a:r>
              <a:rPr dirty="0" sz="3000" b="1">
                <a:solidFill>
                  <a:srgbClr val="ffffff"/>
                </a:solidFill>
                <a:latin typeface="UUPNPJ+SegoeUI-Bold"/>
                <a:cs typeface="UUPNPJ+SegoeUI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UUPNPJ+SegoeUI-Bold"/>
                <a:cs typeface="UUPNPJ+SegoeUI-Bold"/>
              </a:rPr>
              <a:t>Quality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4870" y="792024"/>
            <a:ext cx="3693729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1</a:t>
            </a:r>
            <a:r>
              <a:rPr dirty="0" sz="2200" spc="1941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Non</a:t>
            </a:r>
            <a:r>
              <a:rPr dirty="0" sz="2000" spc="45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Performing</a:t>
            </a:r>
            <a:r>
              <a:rPr dirty="0" sz="2000" spc="46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Loans</a:t>
            </a:r>
            <a:r>
              <a:rPr dirty="0" sz="2000" spc="46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(NPL)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09839" y="807043"/>
            <a:ext cx="299603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52466" y="824963"/>
            <a:ext cx="1705018" cy="375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NPL</a:t>
            </a:r>
            <a:r>
              <a:rPr dirty="0" sz="2000" spc="46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Coverage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8089" y="1334702"/>
            <a:ext cx="758135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CMFCB+SegoeUI-Semilight"/>
                <a:cs typeface="ACMFCB+SegoeUI-Semilight"/>
              </a:rPr>
              <a:t>RO</a:t>
            </a:r>
            <a:r>
              <a:rPr dirty="0" sz="1200" spc="-15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million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21031" y="1318707"/>
            <a:ext cx="758136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CMFCB+SegoeUI-Semilight"/>
                <a:cs typeface="ACMFCB+SegoeUI-Semilight"/>
              </a:rPr>
              <a:t>RO</a:t>
            </a:r>
            <a:r>
              <a:rPr dirty="0" sz="1200" spc="-15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million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1079" y="1388867"/>
            <a:ext cx="200206" cy="1485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250</a:t>
            </a:r>
          </a:p>
          <a:p>
            <a:pPr marL="0" marR="0">
              <a:lnSpc>
                <a:spcPts val="665"/>
              </a:lnSpc>
              <a:spcBef>
                <a:spcPts val="1967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200</a:t>
            </a:r>
          </a:p>
          <a:p>
            <a:pPr marL="14287" marR="0">
              <a:lnSpc>
                <a:spcPts val="665"/>
              </a:lnSpc>
              <a:spcBef>
                <a:spcPts val="2017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150</a:t>
            </a:r>
          </a:p>
          <a:p>
            <a:pPr marL="14287" marR="0">
              <a:lnSpc>
                <a:spcPts val="665"/>
              </a:lnSpc>
              <a:spcBef>
                <a:spcPts val="2017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100</a:t>
            </a:r>
          </a:p>
          <a:p>
            <a:pPr marL="37306" marR="0">
              <a:lnSpc>
                <a:spcPts val="665"/>
              </a:lnSpc>
              <a:spcBef>
                <a:spcPts val="2017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50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58944" y="1404799"/>
            <a:ext cx="521196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ASCKBG+SegoeUI-Semilight,Bold"/>
                <a:cs typeface="ASCKBG+SegoeUI-Semilight,Bold"/>
              </a:rPr>
              <a:t>5.3%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17816" y="1388867"/>
            <a:ext cx="229029" cy="1826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5.4%</a:t>
            </a:r>
          </a:p>
          <a:p>
            <a:pPr marL="1587" marR="0">
              <a:lnSpc>
                <a:spcPts val="665"/>
              </a:lnSpc>
              <a:spcBef>
                <a:spcPts val="120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5.3%</a:t>
            </a:r>
          </a:p>
          <a:p>
            <a:pPr marL="1587" marR="0">
              <a:lnSpc>
                <a:spcPts val="665"/>
              </a:lnSpc>
              <a:spcBef>
                <a:spcPts val="120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5.2%</a:t>
            </a:r>
          </a:p>
          <a:p>
            <a:pPr marL="0" marR="0">
              <a:lnSpc>
                <a:spcPts val="665"/>
              </a:lnSpc>
              <a:spcBef>
                <a:spcPts val="120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5.1%</a:t>
            </a:r>
          </a:p>
          <a:p>
            <a:pPr marL="1587" marR="0">
              <a:lnSpc>
                <a:spcPts val="665"/>
              </a:lnSpc>
              <a:spcBef>
                <a:spcPts val="120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5.0%</a:t>
            </a:r>
          </a:p>
          <a:p>
            <a:pPr marL="793" marR="0">
              <a:lnSpc>
                <a:spcPts val="665"/>
              </a:lnSpc>
              <a:spcBef>
                <a:spcPts val="120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4.9%</a:t>
            </a:r>
          </a:p>
          <a:p>
            <a:pPr marL="793" marR="0">
              <a:lnSpc>
                <a:spcPts val="665"/>
              </a:lnSpc>
              <a:spcBef>
                <a:spcPts val="125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4.8%</a:t>
            </a:r>
          </a:p>
          <a:p>
            <a:pPr marL="1587" marR="0">
              <a:lnSpc>
                <a:spcPts val="665"/>
              </a:lnSpc>
              <a:spcBef>
                <a:spcPts val="120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4.7%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42200" y="1467877"/>
            <a:ext cx="548890" cy="670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102%</a:t>
            </a:r>
          </a:p>
          <a:p>
            <a:pPr marL="87670" marR="0">
              <a:lnSpc>
                <a:spcPts val="1862"/>
              </a:lnSpc>
              <a:spcBef>
                <a:spcPts val="1208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ASCKBG+SegoeUI-Semilight,Bold"/>
                <a:cs typeface="ASCKBG+SegoeUI-Semilight,Bold"/>
              </a:rPr>
              <a:t>216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72021" y="1508631"/>
            <a:ext cx="200206" cy="1418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250</a:t>
            </a:r>
          </a:p>
          <a:p>
            <a:pPr marL="0" marR="0">
              <a:lnSpc>
                <a:spcPts val="665"/>
              </a:lnSpc>
              <a:spcBef>
                <a:spcPts val="1836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200</a:t>
            </a:r>
          </a:p>
          <a:p>
            <a:pPr marL="14287" marR="0">
              <a:lnSpc>
                <a:spcPts val="665"/>
              </a:lnSpc>
              <a:spcBef>
                <a:spcPts val="1886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150</a:t>
            </a:r>
          </a:p>
          <a:p>
            <a:pPr marL="14287" marR="0">
              <a:lnSpc>
                <a:spcPts val="665"/>
              </a:lnSpc>
              <a:spcBef>
                <a:spcPts val="1836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100</a:t>
            </a:r>
          </a:p>
          <a:p>
            <a:pPr marL="37306" marR="0">
              <a:lnSpc>
                <a:spcPts val="665"/>
              </a:lnSpc>
              <a:spcBef>
                <a:spcPts val="1886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50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302133" y="1508631"/>
            <a:ext cx="239920" cy="1743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7b2a03"/>
                </a:solidFill>
                <a:latin typeface="ACMFCB+SegoeUI-Semilight"/>
                <a:cs typeface="ACMFCB+SegoeUI-Semilight"/>
              </a:rPr>
              <a:t>120%</a:t>
            </a:r>
          </a:p>
          <a:p>
            <a:pPr marL="3175" marR="0">
              <a:lnSpc>
                <a:spcPts val="665"/>
              </a:lnSpc>
              <a:spcBef>
                <a:spcPts val="1411"/>
              </a:spcBef>
              <a:spcAft>
                <a:spcPts val="0"/>
              </a:spcAft>
            </a:pPr>
            <a:r>
              <a:rPr dirty="0" sz="500">
                <a:solidFill>
                  <a:srgbClr val="7b2a03"/>
                </a:solidFill>
                <a:latin typeface="ACMFCB+SegoeUI-Semilight"/>
                <a:cs typeface="ACMFCB+SegoeUI-Semilight"/>
              </a:rPr>
              <a:t>100%</a:t>
            </a:r>
          </a:p>
          <a:p>
            <a:pPr marL="2381" marR="0">
              <a:lnSpc>
                <a:spcPts val="665"/>
              </a:lnSpc>
              <a:spcBef>
                <a:spcPts val="1411"/>
              </a:spcBef>
              <a:spcAft>
                <a:spcPts val="0"/>
              </a:spcAft>
            </a:pPr>
            <a:r>
              <a:rPr dirty="0" sz="500">
                <a:solidFill>
                  <a:srgbClr val="7b2a03"/>
                </a:solidFill>
                <a:latin typeface="ACMFCB+SegoeUI-Semilight"/>
                <a:cs typeface="ACMFCB+SegoeUI-Semilight"/>
              </a:rPr>
              <a:t>80%</a:t>
            </a:r>
          </a:p>
          <a:p>
            <a:pPr marL="2381" marR="0">
              <a:lnSpc>
                <a:spcPts val="665"/>
              </a:lnSpc>
              <a:spcBef>
                <a:spcPts val="1411"/>
              </a:spcBef>
              <a:spcAft>
                <a:spcPts val="0"/>
              </a:spcAft>
            </a:pPr>
            <a:r>
              <a:rPr dirty="0" sz="500">
                <a:solidFill>
                  <a:srgbClr val="7b2a03"/>
                </a:solidFill>
                <a:latin typeface="ACMFCB+SegoeUI-Semilight"/>
                <a:cs typeface="ACMFCB+SegoeUI-Semilight"/>
              </a:rPr>
              <a:t>60%</a:t>
            </a:r>
          </a:p>
          <a:p>
            <a:pPr marL="1587" marR="0">
              <a:lnSpc>
                <a:spcPts val="665"/>
              </a:lnSpc>
              <a:spcBef>
                <a:spcPts val="1461"/>
              </a:spcBef>
              <a:spcAft>
                <a:spcPts val="0"/>
              </a:spcAft>
            </a:pPr>
            <a:r>
              <a:rPr dirty="0" sz="500">
                <a:solidFill>
                  <a:srgbClr val="7b2a03"/>
                </a:solidFill>
                <a:latin typeface="ACMFCB+SegoeUI-Semilight"/>
                <a:cs typeface="ACMFCB+SegoeUI-Semilight"/>
              </a:rPr>
              <a:t>40%</a:t>
            </a:r>
          </a:p>
          <a:p>
            <a:pPr marL="2381" marR="0">
              <a:lnSpc>
                <a:spcPts val="665"/>
              </a:lnSpc>
              <a:spcBef>
                <a:spcPts val="1411"/>
              </a:spcBef>
              <a:spcAft>
                <a:spcPts val="0"/>
              </a:spcAft>
            </a:pPr>
            <a:r>
              <a:rPr dirty="0" sz="500">
                <a:solidFill>
                  <a:srgbClr val="7b2a03"/>
                </a:solidFill>
                <a:latin typeface="ACMFCB+SegoeUI-Semilight"/>
                <a:cs typeface="ACMFCB+SegoeUI-Semilight"/>
              </a:rPr>
              <a:t>20%</a:t>
            </a:r>
          </a:p>
          <a:p>
            <a:pPr marL="0" marR="0">
              <a:lnSpc>
                <a:spcPts val="665"/>
              </a:lnSpc>
              <a:spcBef>
                <a:spcPts val="1411"/>
              </a:spcBef>
              <a:spcAft>
                <a:spcPts val="0"/>
              </a:spcAft>
            </a:pPr>
            <a:r>
              <a:rPr dirty="0" sz="500">
                <a:solidFill>
                  <a:srgbClr val="7b2a03"/>
                </a:solidFill>
                <a:latin typeface="ACMFCB+SegoeUI-Semilight"/>
                <a:cs typeface="ACMFCB+SegoeUI-Semilight"/>
              </a:rPr>
              <a:t>0%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45801" y="1663648"/>
            <a:ext cx="40642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ASCKBG+SegoeUI-Semilight,Bold"/>
                <a:cs typeface="ASCKBG+SegoeUI-Semilight,Bold"/>
              </a:rPr>
              <a:t>213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70018" y="1757195"/>
            <a:ext cx="482215" cy="890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80%</a:t>
            </a:r>
          </a:p>
          <a:p>
            <a:pPr marL="41275" marR="0">
              <a:lnSpc>
                <a:spcPts val="1862"/>
              </a:lnSpc>
              <a:spcBef>
                <a:spcPts val="294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ASCKBG+SegoeUI-Semilight,Bold"/>
                <a:cs typeface="ASCKBG+SegoeUI-Semilight,Bold"/>
              </a:rPr>
              <a:t>124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14507" y="2103154"/>
            <a:ext cx="410331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ASCKBG+SegoeUI-Semilight,Bold"/>
                <a:cs typeface="ASCKBG+SegoeUI-Semilight,Bold"/>
              </a:rPr>
              <a:t>154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72713" y="2713869"/>
            <a:ext cx="525102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ASCKBG+SegoeUI-Semilight,Bold"/>
                <a:cs typeface="ASCKBG+SegoeUI-Semilight,Bold"/>
              </a:rPr>
              <a:t>4.9%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39341" y="3092366"/>
            <a:ext cx="128705" cy="122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140284" y="3129148"/>
            <a:ext cx="128705" cy="122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41457" y="3239053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150526" y="3239053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838243" y="3275836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839000" y="3275836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80691" y="3464792"/>
            <a:ext cx="396124" cy="223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NPL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88924" y="3464792"/>
            <a:ext cx="545972" cy="223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NPL</a:t>
            </a: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291609" y="3490504"/>
            <a:ext cx="698171" cy="223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Provision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071549" y="3490504"/>
            <a:ext cx="874686" cy="223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Coverage</a:t>
            </a: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50626" y="3814640"/>
            <a:ext cx="1866097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3</a:t>
            </a:r>
            <a:r>
              <a:rPr dirty="0" sz="2200" spc="1776">
                <a:solidFill>
                  <a:srgbClr val="f26921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Cost</a:t>
            </a:r>
            <a:r>
              <a:rPr dirty="0" sz="2000" spc="44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of</a:t>
            </a:r>
            <a:r>
              <a:rPr dirty="0" sz="2000" spc="45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Risk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392871" y="4253807"/>
            <a:ext cx="467196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ASCKBG+SegoeUI-Semilight,Bold"/>
                <a:cs typeface="ASCKBG+SegoeUI-Semilight,Bold"/>
              </a:rPr>
              <a:t>1.1%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88089" y="4337536"/>
            <a:ext cx="758135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CMFCB+SegoeUI-Semilight"/>
                <a:cs typeface="ACMFCB+SegoeUI-Semilight"/>
              </a:rPr>
              <a:t>RO</a:t>
            </a:r>
            <a:r>
              <a:rPr dirty="0" sz="1200" spc="-15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million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37344" y="4401229"/>
            <a:ext cx="245196" cy="1650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1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5,000</a:t>
            </a:r>
          </a:p>
          <a:p>
            <a:pPr marL="0" marR="0">
              <a:lnSpc>
                <a:spcPts val="665"/>
              </a:lnSpc>
              <a:spcBef>
                <a:spcPts val="62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4,500</a:t>
            </a:r>
          </a:p>
          <a:p>
            <a:pPr marL="0" marR="0">
              <a:lnSpc>
                <a:spcPts val="665"/>
              </a:lnSpc>
              <a:spcBef>
                <a:spcPts val="62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4,000</a:t>
            </a:r>
          </a:p>
          <a:p>
            <a:pPr marL="2381" marR="0">
              <a:lnSpc>
                <a:spcPts val="665"/>
              </a:lnSpc>
              <a:spcBef>
                <a:spcPts val="67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3,500</a:t>
            </a:r>
          </a:p>
          <a:p>
            <a:pPr marL="2381" marR="0">
              <a:lnSpc>
                <a:spcPts val="665"/>
              </a:lnSpc>
              <a:spcBef>
                <a:spcPts val="62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3,000</a:t>
            </a:r>
          </a:p>
          <a:p>
            <a:pPr marL="2381" marR="0">
              <a:lnSpc>
                <a:spcPts val="665"/>
              </a:lnSpc>
              <a:spcBef>
                <a:spcPts val="67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2,500</a:t>
            </a:r>
          </a:p>
          <a:p>
            <a:pPr marL="2381" marR="0">
              <a:lnSpc>
                <a:spcPts val="665"/>
              </a:lnSpc>
              <a:spcBef>
                <a:spcPts val="62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2,000</a:t>
            </a:r>
          </a:p>
          <a:p>
            <a:pPr marL="10318" marR="0">
              <a:lnSpc>
                <a:spcPts val="665"/>
              </a:lnSpc>
              <a:spcBef>
                <a:spcPts val="62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1,500</a:t>
            </a:r>
          </a:p>
          <a:p>
            <a:pPr marL="10318" marR="0">
              <a:lnSpc>
                <a:spcPts val="665"/>
              </a:lnSpc>
              <a:spcBef>
                <a:spcPts val="67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1,000</a:t>
            </a:r>
          </a:p>
          <a:p>
            <a:pPr marL="48418" marR="0">
              <a:lnSpc>
                <a:spcPts val="665"/>
              </a:lnSpc>
              <a:spcBef>
                <a:spcPts val="62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500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618983" y="4401229"/>
            <a:ext cx="181119" cy="182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1%</a:t>
            </a:r>
          </a:p>
          <a:p>
            <a:pPr marL="0" marR="0">
              <a:lnSpc>
                <a:spcPts val="665"/>
              </a:lnSpc>
              <a:spcBef>
                <a:spcPts val="1513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1%</a:t>
            </a:r>
          </a:p>
          <a:p>
            <a:pPr marL="0" marR="0">
              <a:lnSpc>
                <a:spcPts val="665"/>
              </a:lnSpc>
              <a:spcBef>
                <a:spcPts val="1513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1%</a:t>
            </a:r>
          </a:p>
          <a:p>
            <a:pPr marL="0" marR="0">
              <a:lnSpc>
                <a:spcPts val="665"/>
              </a:lnSpc>
              <a:spcBef>
                <a:spcPts val="1563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1%</a:t>
            </a:r>
          </a:p>
          <a:p>
            <a:pPr marL="1587" marR="0">
              <a:lnSpc>
                <a:spcPts val="665"/>
              </a:lnSpc>
              <a:spcBef>
                <a:spcPts val="1513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0%</a:t>
            </a:r>
          </a:p>
          <a:p>
            <a:pPr marL="1587" marR="0">
              <a:lnSpc>
                <a:spcPts val="665"/>
              </a:lnSpc>
              <a:spcBef>
                <a:spcPts val="1513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0%</a:t>
            </a:r>
          </a:p>
          <a:p>
            <a:pPr marL="1587" marR="0">
              <a:lnSpc>
                <a:spcPts val="665"/>
              </a:lnSpc>
              <a:spcBef>
                <a:spcPts val="1513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0%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624613" y="4775165"/>
            <a:ext cx="583667" cy="614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9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ASCKBG+SegoeUI-Semilight,Bold"/>
                <a:cs typeface="ASCKBG+SegoeUI-Semilight,Bold"/>
              </a:rPr>
              <a:t>4,347</a:t>
            </a:r>
          </a:p>
          <a:p>
            <a:pPr marL="0" marR="0">
              <a:lnSpc>
                <a:spcPts val="1862"/>
              </a:lnSpc>
              <a:spcBef>
                <a:spcPts val="766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ASCKBG+SegoeUI-Semilight,Bold"/>
                <a:cs typeface="ASCKBG+SegoeUI-Semilight,Bold"/>
              </a:rPr>
              <a:t>0.7%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645691" y="5200476"/>
            <a:ext cx="53908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ASCKBG+SegoeUI-Semilight,Bold"/>
                <a:cs typeface="ASCKBG+SegoeUI-Semilight,Bold"/>
              </a:rPr>
              <a:t>2,921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168626" y="5833942"/>
            <a:ext cx="343656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2f2f2"/>
                </a:solidFill>
                <a:latin typeface="ASCKBG+SegoeUI-Semilight,Bold"/>
                <a:cs typeface="ASCKBG+SegoeUI-Semilight,Bold"/>
              </a:rPr>
              <a:t>24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156263" y="5834349"/>
            <a:ext cx="953715" cy="6861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642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2f2f2"/>
                </a:solidFill>
                <a:latin typeface="ASCKBG+SegoeUI-Semilight,Bold"/>
                <a:cs typeface="ASCKBG+SegoeUI-Semilight,Bold"/>
              </a:rPr>
              <a:t>23</a:t>
            </a:r>
          </a:p>
          <a:p>
            <a:pPr marL="0" marR="0">
              <a:lnSpc>
                <a:spcPts val="1862"/>
              </a:lnSpc>
              <a:spcBef>
                <a:spcPts val="1328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54025" y="6099230"/>
            <a:ext cx="128705" cy="122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ACMFCB+SegoeUI-Semilight"/>
                <a:cs typeface="ACMFCB+SegoeUI-Semilight"/>
              </a:rPr>
              <a:t>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53159" y="6245918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99212" y="6494109"/>
            <a:ext cx="374160" cy="223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ECL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115400" y="6494109"/>
            <a:ext cx="873985" cy="223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Gross</a:t>
            </a: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Loans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615649" y="6494109"/>
            <a:ext cx="1001534" cy="223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Cost</a:t>
            </a: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of</a:t>
            </a: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Risk</a:t>
            </a: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100">
                <a:solidFill>
                  <a:srgbClr val="ffffff"/>
                </a:solidFill>
                <a:latin typeface="ACMFCB+SegoeUI-Semilight"/>
                <a:cs typeface="ACMFCB+SegoeUI-Semilight"/>
              </a:rPr>
              <a:t>%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2876" y="180466"/>
            <a:ext cx="3011477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Capital</a:t>
            </a:r>
            <a:r>
              <a:rPr dirty="0" sz="3000" spc="-72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&amp;</a:t>
            </a:r>
            <a:r>
              <a:rPr dirty="0" sz="3000" spc="-74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Leverage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606" y="834650"/>
            <a:ext cx="1725859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1</a:t>
            </a:r>
            <a:r>
              <a:rPr dirty="0" sz="2200" spc="1472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CET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11073" y="834650"/>
            <a:ext cx="1747958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2</a:t>
            </a:r>
            <a:r>
              <a:rPr dirty="0" sz="2200" spc="1472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Tier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26995" y="1262089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18.9%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3792" y="1500771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15.9%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29549" y="1551732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15.6%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63977" y="1704698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13.5%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80958" y="2395648"/>
            <a:ext cx="68996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10.25%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83512" y="2395648"/>
            <a:ext cx="68996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10.25%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93792" y="2525895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8.25%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63977" y="2525895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8.25%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50917" y="3230941"/>
            <a:ext cx="890686" cy="3945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30-Sep-22</a:t>
            </a:r>
          </a:p>
          <a:p>
            <a:pPr marL="328886" marR="0">
              <a:lnSpc>
                <a:spcPts val="1100"/>
              </a:lnSpc>
              <a:spcBef>
                <a:spcPts val="30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CET1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13183" y="3230941"/>
            <a:ext cx="1352093" cy="3945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7918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30-Sep-23</a:t>
            </a:r>
          </a:p>
          <a:p>
            <a:pPr marL="0" marR="0">
              <a:lnSpc>
                <a:spcPts val="1100"/>
              </a:lnSpc>
              <a:spcBef>
                <a:spcPts val="30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dirty="0" sz="1100" spc="-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84120" y="3294570"/>
            <a:ext cx="890686" cy="357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30-Sep-22</a:t>
            </a:r>
          </a:p>
          <a:p>
            <a:pPr marL="327669" marR="0">
              <a:lnSpc>
                <a:spcPts val="1100"/>
              </a:lnSpc>
              <a:spcBef>
                <a:spcPts val="12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Tier</a:t>
            </a:r>
            <a:r>
              <a:rPr dirty="0" sz="1100" spc="-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92443" y="3294570"/>
            <a:ext cx="1352092" cy="357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4231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30-Sep-23</a:t>
            </a:r>
          </a:p>
          <a:p>
            <a:pPr marL="0" marR="0">
              <a:lnSpc>
                <a:spcPts val="1100"/>
              </a:lnSpc>
              <a:spcBef>
                <a:spcPts val="12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dirty="0" sz="1100" spc="-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4606" y="3921338"/>
            <a:ext cx="2484303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3</a:t>
            </a:r>
            <a:r>
              <a:rPr dirty="0" sz="2200" spc="1472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183134" y="3990078"/>
            <a:ext cx="3243414" cy="671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4</a:t>
            </a:r>
            <a:r>
              <a:rPr dirty="0" sz="2200" spc="1923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Leverage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  <a:r>
              <a:rPr dirty="0" sz="2000" spc="73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basis)</a:t>
            </a:r>
          </a:p>
          <a:p>
            <a:pPr marL="860281" marR="0">
              <a:lnSpc>
                <a:spcPts val="1400"/>
              </a:lnSpc>
              <a:spcBef>
                <a:spcPts val="1384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14.3%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93793" y="4616791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19.1%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035022" y="4798778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11.1%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63977" y="4828900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16.2%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47755" y="5496523"/>
            <a:ext cx="68996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12.25%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217940" y="5496523"/>
            <a:ext cx="68996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12.25%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043415" y="5912605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4.50%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035022" y="5912605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4.50%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50918" y="6393012"/>
            <a:ext cx="1047842" cy="376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30-Sep-22</a:t>
            </a:r>
          </a:p>
          <a:p>
            <a:pPr marL="184300" marR="0">
              <a:lnSpc>
                <a:spcPts val="1100"/>
              </a:lnSpc>
              <a:spcBef>
                <a:spcPts val="162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1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045704" y="6393012"/>
            <a:ext cx="1352092" cy="376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5398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30-Sep-23</a:t>
            </a:r>
          </a:p>
          <a:p>
            <a:pPr marL="0" marR="0">
              <a:lnSpc>
                <a:spcPts val="1100"/>
              </a:lnSpc>
              <a:spcBef>
                <a:spcPts val="162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dirty="0" sz="1100" spc="-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900540" y="6422363"/>
            <a:ext cx="1007057" cy="326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30-Sep-22</a:t>
            </a:r>
          </a:p>
          <a:p>
            <a:pPr marL="212059" marR="0">
              <a:lnSpc>
                <a:spcPts val="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Leverage</a:t>
            </a:r>
            <a:r>
              <a:rPr dirty="0" sz="11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800944" y="6422363"/>
            <a:ext cx="1352092" cy="326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202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30-Sep-23</a:t>
            </a:r>
          </a:p>
          <a:p>
            <a:pPr marL="0" marR="0">
              <a:lnSpc>
                <a:spcPts val="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dirty="0" sz="1100" spc="-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2876" y="180466"/>
            <a:ext cx="3104356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Funding</a:t>
            </a:r>
            <a:r>
              <a:rPr dirty="0" sz="3000" spc="-72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&amp;</a:t>
            </a:r>
            <a:r>
              <a:rPr dirty="0" sz="3000" spc="-74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AOHVAH+Calibri-Light,Bold"/>
                <a:cs typeface="AOHVAH+Calibri-Light,Bold"/>
              </a:rPr>
              <a:t>Liquidity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1675" y="835396"/>
            <a:ext cx="3556742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1</a:t>
            </a:r>
            <a:r>
              <a:rPr dirty="0" sz="2200" spc="1472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CASA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11073" y="835396"/>
            <a:ext cx="3084609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2</a:t>
            </a:r>
            <a:r>
              <a:rPr dirty="0" sz="2200" spc="1472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Net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Loans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6261" y="1243769"/>
            <a:ext cx="724099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CMFCB+SegoeUI-Semilight"/>
                <a:cs typeface="ACMFCB+SegoeUI-Semilight"/>
              </a:rPr>
              <a:t>RO</a:t>
            </a:r>
            <a:r>
              <a:rPr dirty="0" sz="1200" spc="-15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billion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32512" y="1306641"/>
            <a:ext cx="724100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CMFCB+SegoeUI-Semilight"/>
                <a:cs typeface="ACMFCB+SegoeUI-Semilight"/>
              </a:rPr>
              <a:t>RO</a:t>
            </a:r>
            <a:r>
              <a:rPr dirty="0" sz="1200" spc="-15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billion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4635" y="1438741"/>
            <a:ext cx="54889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106%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4031" y="1461144"/>
            <a:ext cx="178394" cy="1329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1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5.0</a:t>
            </a:r>
          </a:p>
          <a:p>
            <a:pPr marL="0" marR="0">
              <a:lnSpc>
                <a:spcPts val="665"/>
              </a:lnSpc>
              <a:spcBef>
                <a:spcPts val="642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4.5</a:t>
            </a:r>
          </a:p>
          <a:p>
            <a:pPr marL="0" marR="0">
              <a:lnSpc>
                <a:spcPts val="665"/>
              </a:lnSpc>
              <a:spcBef>
                <a:spcPts val="692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4.0</a:t>
            </a:r>
          </a:p>
          <a:p>
            <a:pPr marL="2381" marR="0">
              <a:lnSpc>
                <a:spcPts val="665"/>
              </a:lnSpc>
              <a:spcBef>
                <a:spcPts val="642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3.5</a:t>
            </a:r>
          </a:p>
          <a:p>
            <a:pPr marL="2381" marR="0">
              <a:lnSpc>
                <a:spcPts val="665"/>
              </a:lnSpc>
              <a:spcBef>
                <a:spcPts val="692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3.0</a:t>
            </a:r>
          </a:p>
          <a:p>
            <a:pPr marL="2381" marR="0">
              <a:lnSpc>
                <a:spcPts val="665"/>
              </a:lnSpc>
              <a:spcBef>
                <a:spcPts val="692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2.5</a:t>
            </a:r>
          </a:p>
          <a:p>
            <a:pPr marL="2381" marR="0">
              <a:lnSpc>
                <a:spcPts val="665"/>
              </a:lnSpc>
              <a:spcBef>
                <a:spcPts val="642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2.0</a:t>
            </a:r>
          </a:p>
          <a:p>
            <a:pPr marL="10318" marR="0">
              <a:lnSpc>
                <a:spcPts val="665"/>
              </a:lnSpc>
              <a:spcBef>
                <a:spcPts val="692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1.5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32775" y="1496088"/>
            <a:ext cx="4822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65%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94714" y="1485730"/>
            <a:ext cx="4822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66%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13040" y="1522652"/>
            <a:ext cx="382637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4.6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67944" y="1567922"/>
            <a:ext cx="179380" cy="14144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1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5.2</a:t>
            </a:r>
          </a:p>
          <a:p>
            <a:pPr marL="2381" marR="0">
              <a:lnSpc>
                <a:spcPts val="665"/>
              </a:lnSpc>
              <a:spcBef>
                <a:spcPts val="738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4.7</a:t>
            </a:r>
          </a:p>
          <a:p>
            <a:pPr marL="0" marR="0">
              <a:lnSpc>
                <a:spcPts val="665"/>
              </a:lnSpc>
              <a:spcBef>
                <a:spcPts val="788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4.2</a:t>
            </a:r>
          </a:p>
          <a:p>
            <a:pPr marL="4762" marR="0">
              <a:lnSpc>
                <a:spcPts val="665"/>
              </a:lnSpc>
              <a:spcBef>
                <a:spcPts val="738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3.7</a:t>
            </a:r>
          </a:p>
          <a:p>
            <a:pPr marL="2381" marR="0">
              <a:lnSpc>
                <a:spcPts val="665"/>
              </a:lnSpc>
              <a:spcBef>
                <a:spcPts val="788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3.2</a:t>
            </a:r>
          </a:p>
          <a:p>
            <a:pPr marL="4762" marR="0">
              <a:lnSpc>
                <a:spcPts val="665"/>
              </a:lnSpc>
              <a:spcBef>
                <a:spcPts val="738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2.7</a:t>
            </a:r>
          </a:p>
          <a:p>
            <a:pPr marL="2381" marR="0">
              <a:lnSpc>
                <a:spcPts val="665"/>
              </a:lnSpc>
              <a:spcBef>
                <a:spcPts val="788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2.2</a:t>
            </a:r>
          </a:p>
          <a:p>
            <a:pPr marL="12700" marR="0">
              <a:lnSpc>
                <a:spcPts val="665"/>
              </a:lnSpc>
              <a:spcBef>
                <a:spcPts val="738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1.7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284286" y="1567922"/>
            <a:ext cx="280020" cy="15989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56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7b2a03"/>
                </a:solidFill>
                <a:latin typeface="ACMFCB+SegoeUI-Semilight"/>
                <a:cs typeface="ACMFCB+SegoeUI-Semilight"/>
              </a:rPr>
              <a:t>110.0%</a:t>
            </a:r>
          </a:p>
          <a:p>
            <a:pPr marL="0" marR="0">
              <a:lnSpc>
                <a:spcPts val="665"/>
              </a:lnSpc>
              <a:spcBef>
                <a:spcPts val="5147"/>
              </a:spcBef>
              <a:spcAft>
                <a:spcPts val="0"/>
              </a:spcAft>
            </a:pPr>
            <a:r>
              <a:rPr dirty="0" sz="500">
                <a:solidFill>
                  <a:srgbClr val="7b2a03"/>
                </a:solidFill>
                <a:latin typeface="ACMFCB+SegoeUI-Semilight"/>
                <a:cs typeface="ACMFCB+SegoeUI-Semilight"/>
              </a:rPr>
              <a:t>95.0%</a:t>
            </a:r>
          </a:p>
          <a:p>
            <a:pPr marL="0" marR="0">
              <a:lnSpc>
                <a:spcPts val="665"/>
              </a:lnSpc>
              <a:spcBef>
                <a:spcPts val="5147"/>
              </a:spcBef>
              <a:spcAft>
                <a:spcPts val="0"/>
              </a:spcAft>
            </a:pPr>
            <a:r>
              <a:rPr dirty="0" sz="500">
                <a:solidFill>
                  <a:srgbClr val="7b2a03"/>
                </a:solidFill>
                <a:latin typeface="ACMFCB+SegoeUI-Semilight"/>
                <a:cs typeface="ACMFCB+SegoeUI-Semilight"/>
              </a:rPr>
              <a:t>80.0%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04283" y="1633613"/>
            <a:ext cx="267193" cy="150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70.0%</a:t>
            </a:r>
          </a:p>
          <a:p>
            <a:pPr marL="0" marR="0">
              <a:lnSpc>
                <a:spcPts val="665"/>
              </a:lnSpc>
              <a:spcBef>
                <a:spcPts val="2001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60.0%</a:t>
            </a:r>
          </a:p>
          <a:p>
            <a:pPr marL="0" marR="0">
              <a:lnSpc>
                <a:spcPts val="665"/>
              </a:lnSpc>
              <a:spcBef>
                <a:spcPts val="2001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50.0%</a:t>
            </a:r>
          </a:p>
          <a:p>
            <a:pPr marL="5556" marR="0">
              <a:lnSpc>
                <a:spcPts val="665"/>
              </a:lnSpc>
              <a:spcBef>
                <a:spcPts val="2001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40.0%</a:t>
            </a:r>
          </a:p>
          <a:p>
            <a:pPr marL="0" marR="0">
              <a:lnSpc>
                <a:spcPts val="665"/>
              </a:lnSpc>
              <a:spcBef>
                <a:spcPts val="2001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30.0%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862410" y="1705266"/>
            <a:ext cx="355637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4.1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96315" y="2197879"/>
            <a:ext cx="37873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2.8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830553" y="2221133"/>
            <a:ext cx="382637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4.6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54882" y="2260844"/>
            <a:ext cx="37873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2.6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078194" y="2284796"/>
            <a:ext cx="4822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89%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66825" y="2496041"/>
            <a:ext cx="37873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3.0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865440" y="2566060"/>
            <a:ext cx="37873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2.6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22348" y="2723476"/>
            <a:ext cx="347823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1.7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84350" y="2840899"/>
            <a:ext cx="166439" cy="122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1.0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76412" y="3013369"/>
            <a:ext cx="176082" cy="122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0.5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178262" y="3044359"/>
            <a:ext cx="166439" cy="122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000000"/>
                </a:solidFill>
                <a:latin typeface="ACMFCB+SegoeUI-Semilight"/>
                <a:cs typeface="ACMFCB+SegoeUI-Semilight"/>
              </a:rPr>
              <a:t>1.2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301000" y="3160056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262939" y="3160056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891435" y="3191046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846419" y="3191046"/>
            <a:ext cx="9537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SCKBG+SegoeUI-Semilight,Bold"/>
                <a:cs typeface="ASCKBG+SegoeUI-Semilight,Bold"/>
              </a:rPr>
              <a:t>30-Sep-23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521813" y="3394815"/>
            <a:ext cx="458055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CASA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534469" y="3394815"/>
            <a:ext cx="622572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Deposits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00159" y="3394815"/>
            <a:ext cx="594394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CASA</a:t>
            </a: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184263" y="3387084"/>
            <a:ext cx="701579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Net</a:t>
            </a: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 </a:t>
            </a: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Loans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459980" y="3387084"/>
            <a:ext cx="622572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Deposits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649107" y="3387084"/>
            <a:ext cx="364418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ACMFCB+SegoeUI-Semilight"/>
                <a:cs typeface="ACMFCB+SegoeUI-Semilight"/>
              </a:rPr>
              <a:t>LTD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51675" y="3823796"/>
            <a:ext cx="3917861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3</a:t>
            </a:r>
            <a:r>
              <a:rPr dirty="0" sz="2200" spc="1472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Net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Stable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(NSFR)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211073" y="3823796"/>
            <a:ext cx="3705771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4</a:t>
            </a:r>
            <a:r>
              <a:rPr dirty="0" sz="2200" spc="1472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Liquidity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Coverage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(LCR)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136817" y="4365994"/>
            <a:ext cx="55236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185%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449328" y="4551727"/>
            <a:ext cx="55236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129%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057487" y="4787051"/>
            <a:ext cx="55236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138%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487782" y="5379449"/>
            <a:ext cx="55236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113%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322682" y="6422066"/>
            <a:ext cx="89068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30-Sep-22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284228" y="6422066"/>
            <a:ext cx="89068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30-Sep-23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971717" y="6422066"/>
            <a:ext cx="89068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30-Sep-22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892387" y="6422066"/>
            <a:ext cx="89068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30-Sep-23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703257" y="6551275"/>
            <a:ext cx="446806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NSFR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321071" y="6538575"/>
            <a:ext cx="36147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LCR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53690" y="252013"/>
            <a:ext cx="248910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36b23"/>
                </a:solidFill>
                <a:latin typeface="NWUWBU+Calibri-Light"/>
                <a:cs typeface="NWUWBU+Calibri-Light"/>
              </a:rPr>
              <a:t>Disclaimer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968" y="1184861"/>
            <a:ext cx="118828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36b23"/>
                </a:solidFill>
                <a:latin typeface="AOHVAH+Calibri-Light,Bold"/>
                <a:cs typeface="AOHVAH+Calibri-Light,Bold"/>
              </a:rPr>
              <a:t>Important</a:t>
            </a:r>
            <a:r>
              <a:rPr dirty="0" sz="1200" spc="-28">
                <a:solidFill>
                  <a:srgbClr val="f36b23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36b23"/>
                </a:solidFill>
                <a:latin typeface="AOHVAH+Calibri-Light,Bold"/>
                <a:cs typeface="AOHVAH+Calibri-Light,Bold"/>
              </a:rPr>
              <a:t>notice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0968" y="1494741"/>
            <a:ext cx="11576405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 spc="9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information,</a:t>
            </a:r>
            <a:r>
              <a:rPr dirty="0" sz="1200" spc="5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statements</a:t>
            </a:r>
            <a:r>
              <a:rPr dirty="0" sz="1200" spc="4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1200" spc="10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opinions</a:t>
            </a:r>
            <a:r>
              <a:rPr dirty="0" sz="1200" spc="10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set</a:t>
            </a:r>
            <a:r>
              <a:rPr dirty="0" sz="1200" spc="9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out</a:t>
            </a:r>
            <a:r>
              <a:rPr dirty="0" sz="1200" spc="10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</a:t>
            </a:r>
            <a:r>
              <a:rPr dirty="0" sz="1200" spc="1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this</a:t>
            </a:r>
            <a:r>
              <a:rPr dirty="0" sz="1200" spc="10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presentation</a:t>
            </a:r>
            <a:r>
              <a:rPr dirty="0" sz="1200" spc="3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1200" spc="10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accompanying</a:t>
            </a:r>
            <a:r>
              <a:rPr dirty="0" sz="1200" spc="7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discussion</a:t>
            </a:r>
            <a:r>
              <a:rPr dirty="0" sz="1200" spc="10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(“this</a:t>
            </a:r>
            <a:r>
              <a:rPr dirty="0" sz="1200" spc="10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Presentation”)</a:t>
            </a:r>
            <a:r>
              <a:rPr dirty="0" sz="1200" spc="2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are</a:t>
            </a:r>
            <a:r>
              <a:rPr dirty="0" sz="1200" spc="76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for</a:t>
            </a:r>
            <a:r>
              <a:rPr dirty="0" sz="1200" spc="7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informational</a:t>
            </a:r>
            <a:r>
              <a:rPr dirty="0" sz="1200" spc="5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1200" spc="10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reference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purposes</a:t>
            </a:r>
            <a:r>
              <a:rPr dirty="0" sz="1200" spc="1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only</a:t>
            </a:r>
            <a:r>
              <a:rPr dirty="0" sz="1200" spc="9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1200" spc="10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do</a:t>
            </a:r>
            <a:r>
              <a:rPr dirty="0" sz="1200" spc="10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not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constitute</a:t>
            </a:r>
            <a:r>
              <a:rPr dirty="0" sz="1200" spc="8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</a:t>
            </a:r>
            <a:r>
              <a:rPr dirty="0" sz="1200" spc="11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public</a:t>
            </a:r>
            <a:r>
              <a:rPr dirty="0" sz="1200" spc="12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offer</a:t>
            </a:r>
            <a:r>
              <a:rPr dirty="0" sz="1200" spc="56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for</a:t>
            </a:r>
            <a:r>
              <a:rPr dirty="0" sz="1200" spc="9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 spc="1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purposes</a:t>
            </a:r>
            <a:r>
              <a:rPr dirty="0" sz="1200" spc="11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</a:t>
            </a:r>
            <a:r>
              <a:rPr dirty="0" sz="1200" spc="1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any</a:t>
            </a:r>
            <a:r>
              <a:rPr dirty="0" sz="1200" spc="8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applicable</a:t>
            </a:r>
            <a:r>
              <a:rPr dirty="0" sz="1200" spc="1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law</a:t>
            </a:r>
            <a:r>
              <a:rPr dirty="0" sz="1200" spc="10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 spc="11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</a:t>
            </a:r>
            <a:r>
              <a:rPr dirty="0" sz="1200" spc="116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offer</a:t>
            </a:r>
            <a:r>
              <a:rPr dirty="0" sz="1200" spc="56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to</a:t>
            </a:r>
            <a:r>
              <a:rPr dirty="0" sz="1200" spc="11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sell</a:t>
            </a:r>
            <a:r>
              <a:rPr dirty="0" sz="1200" spc="10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 spc="11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solicitation</a:t>
            </a:r>
            <a:r>
              <a:rPr dirty="0" sz="1200" spc="86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</a:t>
            </a:r>
            <a:r>
              <a:rPr dirty="0" sz="1200" spc="1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any</a:t>
            </a:r>
            <a:r>
              <a:rPr dirty="0" sz="1200" spc="8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offer</a:t>
            </a:r>
            <a:r>
              <a:rPr dirty="0" sz="1200" spc="56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to</a:t>
            </a:r>
            <a:r>
              <a:rPr dirty="0" sz="1200" spc="11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purchase</a:t>
            </a:r>
            <a:r>
              <a:rPr dirty="0" sz="1200" spc="1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any</a:t>
            </a:r>
            <a:r>
              <a:rPr dirty="0" sz="1200" spc="8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securities</a:t>
            </a:r>
            <a:r>
              <a:rPr dirty="0" sz="1200" spc="10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 spc="11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other</a:t>
            </a:r>
            <a:r>
              <a:rPr dirty="0" sz="1200" spc="11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financial</a:t>
            </a:r>
            <a:r>
              <a:rPr dirty="0" sz="1200" spc="11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instruments</a:t>
            </a:r>
            <a:r>
              <a:rPr dirty="0" sz="1200" spc="1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 spc="11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any</a:t>
            </a:r>
            <a:r>
              <a:rPr dirty="0" sz="1200" spc="8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advice</a:t>
            </a:r>
            <a:r>
              <a:rPr dirty="0" sz="1200" spc="11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recommendation.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0968" y="2170381"/>
            <a:ext cx="11583195" cy="922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This</a:t>
            </a:r>
            <a:r>
              <a:rPr dirty="0" sz="1200" spc="21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Presentation,</a:t>
            </a:r>
            <a:r>
              <a:rPr dirty="0" sz="1200" spc="14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which</a:t>
            </a:r>
            <a:r>
              <a:rPr dirty="0" sz="1200" spc="22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does</a:t>
            </a:r>
            <a:r>
              <a:rPr dirty="0" sz="1200" spc="2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not</a:t>
            </a:r>
            <a:r>
              <a:rPr dirty="0" sz="1200" spc="23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purport</a:t>
            </a:r>
            <a:r>
              <a:rPr dirty="0" sz="1200" spc="23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to</a:t>
            </a:r>
            <a:r>
              <a:rPr dirty="0" sz="1200" spc="21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be</a:t>
            </a:r>
            <a:r>
              <a:rPr dirty="0" sz="1200" spc="22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comprehensive</a:t>
            </a:r>
            <a:r>
              <a:rPr dirty="0" sz="1200" spc="17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nor</a:t>
            </a:r>
            <a:r>
              <a:rPr dirty="0" sz="1200" spc="22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render</a:t>
            </a:r>
            <a:r>
              <a:rPr dirty="0" sz="1200" spc="19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any</a:t>
            </a:r>
            <a:r>
              <a:rPr dirty="0" sz="1200" spc="19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form</a:t>
            </a:r>
            <a:r>
              <a:rPr dirty="0" sz="1200" spc="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</a:t>
            </a:r>
            <a:r>
              <a:rPr dirty="0" sz="1200" spc="22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legal,</a:t>
            </a:r>
            <a:r>
              <a:rPr dirty="0" sz="1200" spc="186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tax,</a:t>
            </a:r>
            <a:r>
              <a:rPr dirty="0" sz="1200" spc="19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investment,</a:t>
            </a:r>
            <a:r>
              <a:rPr dirty="0" sz="1200" spc="16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accounting,</a:t>
            </a:r>
            <a:r>
              <a:rPr dirty="0" sz="1200" spc="21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financial</a:t>
            </a:r>
            <a:r>
              <a:rPr dirty="0" sz="1200" spc="22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 spc="22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other</a:t>
            </a:r>
            <a:r>
              <a:rPr dirty="0" sz="1200" spc="22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advice,</a:t>
            </a:r>
            <a:r>
              <a:rPr dirty="0" sz="1200" spc="21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has</a:t>
            </a:r>
            <a:r>
              <a:rPr dirty="0" sz="1200" spc="22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been</a:t>
            </a:r>
            <a:r>
              <a:rPr dirty="0" sz="1200" spc="21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provided</a:t>
            </a:r>
            <a:r>
              <a:rPr dirty="0" sz="1200" spc="19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by</a:t>
            </a:r>
            <a:r>
              <a:rPr dirty="0" sz="1200" spc="21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Sohar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International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(“the</a:t>
            </a:r>
            <a:r>
              <a:rPr dirty="0" sz="1200" spc="5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Bank”)</a:t>
            </a:r>
            <a:r>
              <a:rPr dirty="0" sz="1200" spc="4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1200" spc="5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has</a:t>
            </a:r>
            <a:r>
              <a:rPr dirty="0" sz="1200" spc="4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not</a:t>
            </a:r>
            <a:r>
              <a:rPr dirty="0" sz="1200" spc="5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been</a:t>
            </a:r>
            <a:r>
              <a:rPr dirty="0" sz="1200" spc="4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independently</a:t>
            </a:r>
            <a:r>
              <a:rPr dirty="0" sz="1200" spc="3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verified</a:t>
            </a:r>
            <a:r>
              <a:rPr dirty="0" sz="1200" spc="2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by</a:t>
            </a:r>
            <a:r>
              <a:rPr dirty="0" sz="1200" spc="4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any</a:t>
            </a:r>
            <a:r>
              <a:rPr dirty="0" sz="1200" spc="2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person.</a:t>
            </a:r>
            <a:r>
              <a:rPr dirty="0" sz="1200" spc="1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You</a:t>
            </a:r>
            <a:r>
              <a:rPr dirty="0" sz="1200" spc="-3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should</a:t>
            </a:r>
            <a:r>
              <a:rPr dirty="0" sz="1200" spc="5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consult</a:t>
            </a:r>
            <a:r>
              <a:rPr dirty="0" sz="1200" spc="4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your</a:t>
            </a:r>
            <a:r>
              <a:rPr dirty="0" sz="1200" spc="3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own</a:t>
            </a:r>
            <a:r>
              <a:rPr dirty="0" sz="1200" spc="4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advisers</a:t>
            </a:r>
            <a:r>
              <a:rPr dirty="0" sz="1200" spc="1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as</a:t>
            </a:r>
            <a:r>
              <a:rPr dirty="0" sz="1200" spc="46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to</a:t>
            </a:r>
            <a:r>
              <a:rPr dirty="0" sz="1200" spc="4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legal,</a:t>
            </a:r>
            <a:r>
              <a:rPr dirty="0" sz="1200" spc="1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tax</a:t>
            </a:r>
            <a:r>
              <a:rPr dirty="0" sz="1200" spc="2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investment,</a:t>
            </a:r>
            <a:r>
              <a:rPr dirty="0" sz="1200" spc="-1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accounting,</a:t>
            </a:r>
            <a:r>
              <a:rPr dirty="0" sz="1200" spc="3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financial</a:t>
            </a:r>
            <a:r>
              <a:rPr dirty="0" sz="1200" spc="4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 spc="4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other</a:t>
            </a:r>
            <a:r>
              <a:rPr dirty="0" sz="1200" spc="5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related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matters</a:t>
            </a:r>
            <a:r>
              <a:rPr dirty="0" sz="1200" spc="-1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concerning</a:t>
            </a:r>
            <a:r>
              <a:rPr dirty="0" sz="1200" spc="5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any</a:t>
            </a:r>
            <a:r>
              <a:rPr dirty="0" sz="1200" spc="4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investment</a:t>
            </a:r>
            <a:r>
              <a:rPr dirty="0" sz="1200" spc="1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</a:t>
            </a:r>
            <a:r>
              <a:rPr dirty="0" sz="1200" spc="6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any</a:t>
            </a:r>
            <a:r>
              <a:rPr dirty="0" sz="1200" spc="4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securities.</a:t>
            </a:r>
            <a:r>
              <a:rPr dirty="0" sz="1200" spc="46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No</a:t>
            </a:r>
            <a:r>
              <a:rPr dirty="0" sz="1200" spc="6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responsibility,</a:t>
            </a:r>
            <a:r>
              <a:rPr dirty="0" sz="1200" spc="-5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liability</a:t>
            </a:r>
            <a:r>
              <a:rPr dirty="0" sz="1200" spc="6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 spc="6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obligation</a:t>
            </a:r>
            <a:r>
              <a:rPr dirty="0" sz="1200" spc="2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(whether</a:t>
            </a:r>
            <a:r>
              <a:rPr dirty="0" sz="1200" spc="6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</a:t>
            </a:r>
            <a:r>
              <a:rPr dirty="0" sz="1200" spc="6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tort,</a:t>
            </a:r>
            <a:r>
              <a:rPr dirty="0" sz="1200" spc="6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contract</a:t>
            </a:r>
            <a:r>
              <a:rPr dirty="0" sz="1200" spc="3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 spc="6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otherwise)</a:t>
            </a:r>
            <a:r>
              <a:rPr dirty="0" sz="1200" spc="6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is</a:t>
            </a:r>
            <a:r>
              <a:rPr dirty="0" sz="1200" spc="6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accepted</a:t>
            </a:r>
            <a:r>
              <a:rPr dirty="0" sz="1200" spc="5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by</a:t>
            </a:r>
            <a:r>
              <a:rPr dirty="0" sz="1200" spc="5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 spc="6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Bank</a:t>
            </a:r>
            <a:r>
              <a:rPr dirty="0" sz="1200" spc="5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 spc="6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their</a:t>
            </a:r>
            <a:r>
              <a:rPr dirty="0" sz="1200" spc="6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officers,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employees,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agents</a:t>
            </a:r>
            <a:r>
              <a:rPr dirty="0" sz="1200" spc="-1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advisers</a:t>
            </a:r>
            <a:r>
              <a:rPr dirty="0" sz="1200" spc="-2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to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relation</a:t>
            </a:r>
            <a:r>
              <a:rPr dirty="0" sz="1200" spc="-3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to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this</a:t>
            </a:r>
            <a:r>
              <a:rPr dirty="0" sz="1200" spc="1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Presentation</a:t>
            </a:r>
            <a:r>
              <a:rPr dirty="0" sz="1200" spc="-6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(including</a:t>
            </a:r>
            <a:r>
              <a:rPr dirty="0" sz="1200" spc="1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accuracy,completeness</a:t>
            </a:r>
            <a:r>
              <a:rPr dirty="0" sz="1200" spc="-3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sufficiency</a:t>
            </a:r>
            <a:r>
              <a:rPr dirty="0" sz="1200" spc="-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thereof)</a:t>
            </a:r>
            <a:r>
              <a:rPr dirty="0" sz="1200" spc="1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any</a:t>
            </a:r>
            <a:r>
              <a:rPr dirty="0" sz="1200" spc="-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other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written</a:t>
            </a:r>
            <a:r>
              <a:rPr dirty="0" sz="1200" spc="-4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oral</a:t>
            </a:r>
            <a:r>
              <a:rPr dirty="0" sz="1200" spc="-2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information</a:t>
            </a:r>
            <a:r>
              <a:rPr dirty="0" sz="1200" spc="-4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made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available</a:t>
            </a:r>
            <a:r>
              <a:rPr dirty="0" sz="1200" spc="-46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any</a:t>
            </a:r>
            <a:r>
              <a:rPr dirty="0" sz="1200" spc="-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errors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contained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therein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omissions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therefrom,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any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such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liability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expressly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disclaimed.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0968" y="3211781"/>
            <a:ext cx="190005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36b23"/>
                </a:solidFill>
                <a:latin typeface="AOHVAH+Calibri-Light,Bold"/>
                <a:cs typeface="AOHVAH+Calibri-Light,Bold"/>
              </a:rPr>
              <a:t>Forward</a:t>
            </a:r>
            <a:r>
              <a:rPr dirty="0" sz="1200" spc="-28">
                <a:solidFill>
                  <a:srgbClr val="f36b23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36b23"/>
                </a:solidFill>
                <a:latin typeface="AOHVAH+Calibri-Light,Bold"/>
                <a:cs typeface="AOHVAH+Calibri-Light,Bold"/>
              </a:rPr>
              <a:t>looking</a:t>
            </a:r>
            <a:r>
              <a:rPr dirty="0" sz="1200" spc="-28">
                <a:solidFill>
                  <a:srgbClr val="f36b23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36b23"/>
                </a:solidFill>
                <a:latin typeface="AOHVAH+Calibri-Light,Bold"/>
                <a:cs typeface="AOHVAH+Calibri-Light,Bold"/>
              </a:rPr>
              <a:t>information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0968" y="3521661"/>
            <a:ext cx="11577998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 spc="1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financial</a:t>
            </a:r>
            <a:r>
              <a:rPr dirty="0" sz="1200" spc="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information</a:t>
            </a:r>
            <a:r>
              <a:rPr dirty="0" sz="1200" spc="-2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1200" spc="2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other</a:t>
            </a:r>
            <a:r>
              <a:rPr dirty="0" sz="1200" spc="2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numerical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disclosures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</a:t>
            </a:r>
            <a:r>
              <a:rPr dirty="0" sz="1200" spc="2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this</a:t>
            </a:r>
            <a:r>
              <a:rPr dirty="0" sz="1200" spc="2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presentation</a:t>
            </a:r>
            <a:r>
              <a:rPr dirty="0" sz="1200" spc="-4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are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unaudited.</a:t>
            </a:r>
            <a:r>
              <a:rPr dirty="0" sz="1200" spc="1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 spc="1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most</a:t>
            </a:r>
            <a:r>
              <a:rPr dirty="0" sz="1200" spc="1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recent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Annual</a:t>
            </a:r>
            <a:r>
              <a:rPr dirty="0" sz="1200" spc="2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Report,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audited</a:t>
            </a:r>
            <a:r>
              <a:rPr dirty="0" sz="1200" spc="1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annual</a:t>
            </a:r>
            <a:r>
              <a:rPr dirty="0" sz="1200" spc="2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financial</a:t>
            </a:r>
            <a:r>
              <a:rPr dirty="0" sz="1200" spc="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statements</a:t>
            </a:r>
            <a:r>
              <a:rPr dirty="0" sz="1200" spc="-3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1200" spc="2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unaudited</a:t>
            </a:r>
            <a:r>
              <a:rPr dirty="0" sz="1200" spc="1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quarterly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interim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condensed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financial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statements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are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available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on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Bank’s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website.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0968" y="4014421"/>
            <a:ext cx="11575944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This</a:t>
            </a:r>
            <a:r>
              <a:rPr dirty="0" sz="1200" spc="2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Presentation</a:t>
            </a:r>
            <a:r>
              <a:rPr dirty="0" sz="1200" spc="15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may</a:t>
            </a:r>
            <a:r>
              <a:rPr dirty="0" sz="1200" spc="19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contain</a:t>
            </a:r>
            <a:r>
              <a:rPr dirty="0" sz="1200" spc="19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forward-looking</a:t>
            </a:r>
            <a:r>
              <a:rPr dirty="0" sz="1200" spc="16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statements.</a:t>
            </a:r>
            <a:r>
              <a:rPr dirty="0" sz="1200" spc="16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Forward-looking</a:t>
            </a:r>
            <a:r>
              <a:rPr dirty="0" sz="1200" spc="17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statements</a:t>
            </a:r>
            <a:r>
              <a:rPr dirty="0" sz="1200" spc="16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are</a:t>
            </a:r>
            <a:r>
              <a:rPr dirty="0" sz="1200" spc="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statements</a:t>
            </a:r>
            <a:r>
              <a:rPr dirty="0" sz="1200" spc="16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that</a:t>
            </a:r>
            <a:r>
              <a:rPr dirty="0" sz="1200" spc="22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are</a:t>
            </a:r>
            <a:r>
              <a:rPr dirty="0" sz="1200" spc="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not</a:t>
            </a:r>
            <a:r>
              <a:rPr dirty="0" sz="1200" spc="23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historical</a:t>
            </a:r>
            <a:r>
              <a:rPr dirty="0" sz="1200" spc="18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facts;</a:t>
            </a:r>
            <a:r>
              <a:rPr dirty="0" sz="1200" spc="20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they</a:t>
            </a:r>
            <a:r>
              <a:rPr dirty="0" sz="1200" spc="21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include</a:t>
            </a:r>
            <a:r>
              <a:rPr dirty="0" sz="1200" spc="22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statements</a:t>
            </a:r>
            <a:r>
              <a:rPr dirty="0" sz="1200" spc="16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about</a:t>
            </a:r>
            <a:r>
              <a:rPr dirty="0" sz="1200" spc="23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our</a:t>
            </a:r>
            <a:r>
              <a:rPr dirty="0" sz="1200" spc="22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beliefs</a:t>
            </a:r>
            <a:r>
              <a:rPr dirty="0" sz="1200" spc="18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expectations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assumptions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underlying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0968" y="4507181"/>
            <a:ext cx="11583213" cy="922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These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statements</a:t>
            </a:r>
            <a:r>
              <a:rPr dirty="0" sz="1200" spc="-4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are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based</a:t>
            </a:r>
            <a:r>
              <a:rPr dirty="0" sz="1200" spc="1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on</a:t>
            </a:r>
            <a:r>
              <a:rPr dirty="0" sz="1200" spc="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plans,</a:t>
            </a:r>
            <a:r>
              <a:rPr dirty="0" sz="1200" spc="1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estimates</a:t>
            </a:r>
            <a:r>
              <a:rPr dirty="0" sz="1200" spc="-3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1200" spc="2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projections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as</a:t>
            </a:r>
            <a:r>
              <a:rPr dirty="0" sz="1200" spc="1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they</a:t>
            </a:r>
            <a:r>
              <a:rPr dirty="0" sz="1200" spc="1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are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currently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available</a:t>
            </a:r>
            <a:r>
              <a:rPr dirty="0" sz="1200" spc="-3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to</a:t>
            </a:r>
            <a:r>
              <a:rPr dirty="0" sz="1200" spc="1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 spc="2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management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</a:t>
            </a:r>
            <a:r>
              <a:rPr dirty="0" sz="1200" spc="2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 spc="2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Bank.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Forward-looking</a:t>
            </a:r>
            <a:r>
              <a:rPr dirty="0" sz="1200" spc="-3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statements</a:t>
            </a:r>
            <a:r>
              <a:rPr dirty="0" sz="1200" spc="-4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therefore</a:t>
            </a:r>
            <a:r>
              <a:rPr dirty="0" sz="1200" spc="-6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speak</a:t>
            </a:r>
            <a:r>
              <a:rPr dirty="0" sz="1200" spc="1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only</a:t>
            </a:r>
            <a:r>
              <a:rPr dirty="0" sz="1200" spc="1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as</a:t>
            </a:r>
            <a:r>
              <a:rPr dirty="0" sz="1200" spc="1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</a:t>
            </a:r>
            <a:r>
              <a:rPr dirty="0" sz="1200" spc="2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date</a:t>
            </a:r>
            <a:r>
              <a:rPr dirty="0" sz="1200" spc="2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they</a:t>
            </a:r>
            <a:r>
              <a:rPr dirty="0" sz="1200" spc="3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are</a:t>
            </a:r>
            <a:r>
              <a:rPr dirty="0" sz="1200" spc="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made,</a:t>
            </a:r>
            <a:r>
              <a:rPr dirty="0" sz="1200" spc="3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1200" spc="46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we</a:t>
            </a:r>
            <a:r>
              <a:rPr dirty="0" sz="1200" spc="2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undertake</a:t>
            </a:r>
            <a:r>
              <a:rPr dirty="0" sz="1200" spc="-1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no</a:t>
            </a:r>
            <a:r>
              <a:rPr dirty="0" sz="1200" spc="46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obligation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to</a:t>
            </a:r>
            <a:r>
              <a:rPr dirty="0" sz="1200" spc="3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update</a:t>
            </a:r>
            <a:r>
              <a:rPr dirty="0" sz="1200" spc="2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publicly</a:t>
            </a:r>
            <a:r>
              <a:rPr dirty="0" sz="1200" spc="4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any</a:t>
            </a:r>
            <a:r>
              <a:rPr dirty="0" sz="1200" spc="1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</a:t>
            </a:r>
            <a:r>
              <a:rPr dirty="0" sz="1200" spc="4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them</a:t>
            </a:r>
            <a:r>
              <a:rPr dirty="0" sz="1200" spc="4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</a:t>
            </a:r>
            <a:r>
              <a:rPr dirty="0" sz="1200" spc="4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light</a:t>
            </a:r>
            <a:r>
              <a:rPr dirty="0" sz="1200" spc="3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</a:t>
            </a:r>
            <a:r>
              <a:rPr dirty="0" sz="1200" spc="4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new</a:t>
            </a:r>
            <a:r>
              <a:rPr dirty="0" sz="1200" spc="3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information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 spc="4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future</a:t>
            </a:r>
            <a:r>
              <a:rPr dirty="0" sz="1200" spc="3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events.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By</a:t>
            </a:r>
            <a:r>
              <a:rPr dirty="0" sz="1200" spc="2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their</a:t>
            </a:r>
            <a:r>
              <a:rPr dirty="0" sz="1200" spc="44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very</a:t>
            </a:r>
            <a:r>
              <a:rPr dirty="0" sz="1200" spc="2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nature,</a:t>
            </a:r>
            <a:r>
              <a:rPr dirty="0" sz="1200" spc="1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forward-looking</a:t>
            </a:r>
            <a:r>
              <a:rPr dirty="0" sz="1200" spc="-1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statements</a:t>
            </a:r>
            <a:r>
              <a:rPr dirty="0" sz="1200" spc="-1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involve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risks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1200" spc="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uncertainties.</a:t>
            </a:r>
            <a:r>
              <a:rPr dirty="0" sz="1200" spc="-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</a:t>
            </a:r>
            <a:r>
              <a:rPr dirty="0" sz="1200" spc="1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number</a:t>
            </a:r>
            <a:r>
              <a:rPr dirty="0" sz="1200" spc="1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</a:t>
            </a:r>
            <a:r>
              <a:rPr dirty="0" sz="1200" spc="2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important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factors</a:t>
            </a:r>
            <a:r>
              <a:rPr dirty="0" sz="1200" spc="-3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could</a:t>
            </a:r>
            <a:r>
              <a:rPr dirty="0" sz="1200" spc="1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therefore</a:t>
            </a:r>
            <a:r>
              <a:rPr dirty="0" sz="1200" spc="-6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cause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actual</a:t>
            </a:r>
            <a:r>
              <a:rPr dirty="0" sz="1200" spc="2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results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to</a:t>
            </a:r>
            <a:r>
              <a:rPr dirty="0" sz="1200" spc="1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differ</a:t>
            </a:r>
            <a:r>
              <a:rPr dirty="0" sz="1200" spc="-4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materially</a:t>
            </a:r>
            <a:r>
              <a:rPr dirty="0" sz="1200" spc="-1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from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those</a:t>
            </a:r>
            <a:r>
              <a:rPr dirty="0" sz="1200" spc="2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contained</a:t>
            </a:r>
            <a:r>
              <a:rPr dirty="0" sz="1200" spc="-1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</a:t>
            </a:r>
            <a:r>
              <a:rPr dirty="0" sz="1200" spc="1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any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forward-looking</a:t>
            </a:r>
            <a:r>
              <a:rPr dirty="0" sz="1200" spc="-4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statement.</a:t>
            </a:r>
            <a:r>
              <a:rPr dirty="0" sz="1200" spc="-46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Such</a:t>
            </a:r>
            <a:r>
              <a:rPr dirty="0" sz="1200" spc="1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factors</a:t>
            </a:r>
            <a:r>
              <a:rPr dirty="0" sz="1200" spc="-3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include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 spc="14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conditions</a:t>
            </a:r>
            <a:r>
              <a:rPr dirty="0" sz="1200" spc="126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</a:t>
            </a:r>
            <a:r>
              <a:rPr dirty="0" sz="1200" spc="13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 spc="14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financial</a:t>
            </a:r>
            <a:r>
              <a:rPr dirty="0" sz="1200" spc="13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markets</a:t>
            </a:r>
            <a:r>
              <a:rPr dirty="0" sz="1200" spc="8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</a:t>
            </a:r>
            <a:r>
              <a:rPr dirty="0" sz="1200" spc="13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 spc="14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Sultanate,</a:t>
            </a:r>
            <a:r>
              <a:rPr dirty="0" sz="1200" spc="9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 spc="14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prevailing</a:t>
            </a:r>
            <a:r>
              <a:rPr dirty="0" sz="1200" spc="8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market</a:t>
            </a:r>
            <a:r>
              <a:rPr dirty="0" sz="1200" spc="8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volatility,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potential</a:t>
            </a:r>
            <a:r>
              <a:rPr dirty="0" sz="1200" spc="11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defaults</a:t>
            </a:r>
            <a:r>
              <a:rPr dirty="0" sz="1200" spc="10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</a:t>
            </a:r>
            <a:r>
              <a:rPr dirty="0" sz="1200" spc="14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borrowers</a:t>
            </a:r>
            <a:r>
              <a:rPr dirty="0" sz="1200" spc="6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or</a:t>
            </a:r>
            <a:r>
              <a:rPr dirty="0" sz="1200" spc="137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trading</a:t>
            </a:r>
            <a:r>
              <a:rPr dirty="0" sz="1200" spc="122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counterparties,</a:t>
            </a:r>
            <a:r>
              <a:rPr dirty="0" sz="1200" spc="93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 spc="14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implementation</a:t>
            </a:r>
            <a:r>
              <a:rPr dirty="0" sz="1200" spc="9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</a:t>
            </a:r>
            <a:r>
              <a:rPr dirty="0" sz="1200" spc="141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our</a:t>
            </a:r>
            <a:r>
              <a:rPr dirty="0" sz="1200" spc="138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strategic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initiatives,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reliability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our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risk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management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policies,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procedures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other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risks.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0968" y="5548581"/>
            <a:ext cx="133833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36b23"/>
                </a:solidFill>
                <a:latin typeface="AOHVAH+Calibri-Light,Bold"/>
                <a:cs typeface="AOHVAH+Calibri-Light,Bold"/>
              </a:rPr>
              <a:t>Non-IFRS</a:t>
            </a:r>
            <a:r>
              <a:rPr dirty="0" sz="1200" spc="-28">
                <a:solidFill>
                  <a:srgbClr val="f36b23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36b23"/>
                </a:solidFill>
                <a:latin typeface="AOHVAH+Calibri-Light,Bold"/>
                <a:cs typeface="AOHVAH+Calibri-Light,Bold"/>
              </a:rPr>
              <a:t>measures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0968" y="5858461"/>
            <a:ext cx="358134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This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presentation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also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contains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non-IFRS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financial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detail.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3206" y="1549104"/>
            <a:ext cx="4212324" cy="1740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0">
                <a:solidFill>
                  <a:srgbClr val="f26d26"/>
                </a:solidFill>
                <a:latin typeface="UEVOMB+ArialMT"/>
                <a:cs typeface="UEVOMB+ArialMT"/>
              </a:rPr>
              <a:t>Q</a:t>
            </a:r>
            <a:r>
              <a:rPr dirty="0" sz="12000" spc="-20">
                <a:solidFill>
                  <a:srgbClr val="f26d26"/>
                </a:solidFill>
                <a:latin typeface="UEVOMB+ArialMT"/>
                <a:cs typeface="UEVOMB+ArialMT"/>
              </a:rPr>
              <a:t> </a:t>
            </a:r>
            <a:r>
              <a:rPr dirty="0" sz="12000">
                <a:solidFill>
                  <a:srgbClr val="f26d26"/>
                </a:solidFill>
                <a:latin typeface="UEVOMB+ArialMT"/>
                <a:cs typeface="UEVOMB+ArialMT"/>
              </a:rPr>
              <a:t>&amp;</a:t>
            </a:r>
            <a:r>
              <a:rPr dirty="0" sz="12000" spc="-21">
                <a:solidFill>
                  <a:srgbClr val="f26d26"/>
                </a:solidFill>
                <a:latin typeface="UEVOMB+ArialMT"/>
                <a:cs typeface="UEVOMB+ArialMT"/>
              </a:rPr>
              <a:t> </a:t>
            </a:r>
            <a:r>
              <a:rPr dirty="0" sz="12000">
                <a:solidFill>
                  <a:srgbClr val="f26d26"/>
                </a:solidFill>
                <a:latin typeface="UEVOMB+ArialMT"/>
                <a:cs typeface="UEVOMB+ArialMT"/>
              </a:rPr>
              <a:t>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3883" y="97637"/>
            <a:ext cx="3756576" cy="1042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e6b01"/>
                </a:solidFill>
                <a:latin typeface="GKWOFT+Arial-BoldMT"/>
                <a:cs typeface="GKWOFT+Arial-BoldMT"/>
              </a:rPr>
              <a:t>Oman</a:t>
            </a:r>
            <a:r>
              <a:rPr dirty="0" sz="3600" b="1">
                <a:solidFill>
                  <a:srgbClr val="fe6b01"/>
                </a:solidFill>
                <a:latin typeface="GKWOFT+Arial-BoldMT"/>
                <a:cs typeface="GKWOFT+Arial-BoldMT"/>
              </a:rPr>
              <a:t> </a:t>
            </a:r>
            <a:r>
              <a:rPr dirty="0" sz="3600" b="1">
                <a:solidFill>
                  <a:srgbClr val="fe6b01"/>
                </a:solidFill>
                <a:latin typeface="GKWOFT+Arial-BoldMT"/>
                <a:cs typeface="GKWOFT+Arial-BoldMT"/>
              </a:rPr>
              <a:t>Economic</a:t>
            </a:r>
          </a:p>
          <a:p>
            <a:pPr marL="787399" marR="0">
              <a:lnSpc>
                <a:spcPts val="388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e6b01"/>
                </a:solidFill>
                <a:latin typeface="GKWOFT+Arial-BoldMT"/>
                <a:cs typeface="GKWOFT+Arial-BoldMT"/>
              </a:rPr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46467" y="273374"/>
            <a:ext cx="976510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GKWOFT+Arial-BoldMT"/>
                <a:cs typeface="GKWOFT+Arial-BoldMT"/>
              </a:rPr>
              <a:t>Moody’s</a:t>
            </a:r>
          </a:p>
          <a:p>
            <a:pPr marL="222448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26d26"/>
                </a:solidFill>
                <a:latin typeface="GKWOFT+Arial-BoldMT"/>
                <a:cs typeface="GKWOFT+Arial-BoldMT"/>
              </a:rPr>
              <a:t>Ba1</a:t>
            </a:r>
          </a:p>
          <a:p>
            <a:pPr marL="35123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26d26"/>
                </a:solidFill>
                <a:latin typeface="GKWOFT+Arial-BoldMT"/>
                <a:cs typeface="GKWOFT+Arial-BoldMT"/>
              </a:rPr>
              <a:t>(Stable)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96339" y="273374"/>
            <a:ext cx="897532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0175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GKWOFT+Arial-BoldMT"/>
                <a:cs typeface="GKWOFT+Arial-BoldMT"/>
              </a:rPr>
              <a:t>Fitch</a:t>
            </a:r>
          </a:p>
          <a:p>
            <a:pPr marL="167481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26d26"/>
                </a:solidFill>
                <a:latin typeface="GKWOFT+Arial-BoldMT"/>
                <a:cs typeface="GKWOFT+Arial-BoldMT"/>
              </a:rPr>
              <a:t>BB+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26d26"/>
                </a:solidFill>
                <a:latin typeface="GKWOFT+Arial-BoldMT"/>
                <a:cs typeface="GKWOFT+Arial-BoldMT"/>
              </a:rPr>
              <a:t>(Stable)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11087" y="273374"/>
            <a:ext cx="897532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GKWOFT+Arial-BoldMT"/>
                <a:cs typeface="GKWOFT+Arial-BoldMT"/>
              </a:rPr>
              <a:t>S&amp;P</a:t>
            </a:r>
          </a:p>
          <a:p>
            <a:pPr marL="167481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26d26"/>
                </a:solidFill>
                <a:latin typeface="GKWOFT+Arial-BoldMT"/>
                <a:cs typeface="GKWOFT+Arial-BoldMT"/>
              </a:rPr>
              <a:t>BB+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26d26"/>
                </a:solidFill>
                <a:latin typeface="GKWOFT+Arial-BoldMT"/>
                <a:cs typeface="GKWOFT+Arial-BoldMT"/>
              </a:rPr>
              <a:t>(Stable)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25313" y="1408677"/>
            <a:ext cx="1204193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7325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GKWOFT+Arial-BoldMT"/>
                <a:cs typeface="GKWOFT+Arial-BoldMT"/>
              </a:rPr>
              <a:t>Debt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000" b="1">
                <a:solidFill>
                  <a:srgbClr val="ff7c24"/>
                </a:solidFill>
                <a:latin typeface="GKWOFT+Arial-BoldMT"/>
                <a:cs typeface="GKWOFT+Arial-BoldMT"/>
              </a:rPr>
              <a:t>RO</a:t>
            </a:r>
            <a:r>
              <a:rPr dirty="0" sz="2400" b="1">
                <a:solidFill>
                  <a:srgbClr val="ff7c24"/>
                </a:solidFill>
                <a:latin typeface="GKWOFT+Arial-BoldMT"/>
                <a:cs typeface="GKWOFT+Arial-BoldMT"/>
              </a:rPr>
              <a:t>17.7</a:t>
            </a:r>
            <a:r>
              <a:rPr dirty="0" sz="2400" b="1">
                <a:solidFill>
                  <a:srgbClr val="ff7c24"/>
                </a:solidFill>
                <a:latin typeface="GKWOFT+Arial-BoldMT"/>
                <a:cs typeface="GKWOFT+Arial-BoldMT"/>
              </a:rPr>
              <a:t> </a:t>
            </a:r>
            <a:r>
              <a:rPr dirty="0" sz="2000" b="1">
                <a:solidFill>
                  <a:srgbClr val="ff7c24"/>
                </a:solidFill>
                <a:latin typeface="GKWOFT+Arial-BoldMT"/>
                <a:cs typeface="GKWOFT+Arial-BoldMT"/>
              </a:rPr>
              <a:t>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57467" y="1408677"/>
            <a:ext cx="1574899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GKWOFT+Arial-BoldMT"/>
                <a:cs typeface="GKWOFT+Arial-BoldMT"/>
              </a:rPr>
              <a:t>Debt/GDP</a:t>
            </a:r>
          </a:p>
          <a:p>
            <a:pPr marL="405606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 b="1">
                <a:solidFill>
                  <a:srgbClr val="ff7c24"/>
                </a:solidFill>
                <a:latin typeface="GKWOFT+Arial-BoldMT"/>
                <a:cs typeface="GKWOFT+Arial-BoldMT"/>
              </a:rPr>
              <a:t>40%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0776" y="1487373"/>
            <a:ext cx="1167791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b="1">
                <a:solidFill>
                  <a:srgbClr val="ffffff"/>
                </a:solidFill>
                <a:latin typeface="GKWOFT+Arial-BoldMT"/>
                <a:cs typeface="GKWOFT+Arial-BoldMT"/>
              </a:rPr>
              <a:t>GDP</a:t>
            </a:r>
            <a:r>
              <a:rPr dirty="0" sz="8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800" b="1">
                <a:solidFill>
                  <a:srgbClr val="ffffff"/>
                </a:solidFill>
                <a:latin typeface="GKWOFT+Arial-BoldMT"/>
                <a:cs typeface="GKWOFT+Arial-BoldMT"/>
              </a:rPr>
              <a:t>(Current</a:t>
            </a:r>
            <a:r>
              <a:rPr dirty="0" sz="8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800" b="1">
                <a:solidFill>
                  <a:srgbClr val="ffffff"/>
                </a:solidFill>
                <a:latin typeface="GKWOFT+Arial-BoldMT"/>
                <a:cs typeface="GKWOFT+Arial-BoldMT"/>
              </a:rPr>
              <a:t>Prices)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11306" y="1488226"/>
            <a:ext cx="831209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GDP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Growth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17501" y="1488226"/>
            <a:ext cx="596819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Inflation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9494" y="1626338"/>
            <a:ext cx="1353418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7c24"/>
                </a:solidFill>
                <a:latin typeface="GKWOFT+Arial-BoldMT"/>
                <a:cs typeface="GKWOFT+Arial-BoldMT"/>
              </a:rPr>
              <a:t>RO</a:t>
            </a:r>
            <a:r>
              <a:rPr dirty="0" sz="1000" b="1">
                <a:solidFill>
                  <a:srgbClr val="ff7c24"/>
                </a:solidFill>
                <a:latin typeface="GKWOFT+Arial-BoldMT"/>
                <a:cs typeface="GKWOFT+Arial-BoldMT"/>
              </a:rPr>
              <a:t> </a:t>
            </a:r>
            <a:r>
              <a:rPr dirty="0" sz="2800" b="1">
                <a:solidFill>
                  <a:srgbClr val="ff7c24"/>
                </a:solidFill>
                <a:latin typeface="GKWOFT+Arial-BoldMT"/>
                <a:cs typeface="GKWOFT+Arial-BoldMT"/>
              </a:rPr>
              <a:t>44.1</a:t>
            </a:r>
            <a:r>
              <a:rPr dirty="0" sz="2800" spc="14" b="1">
                <a:solidFill>
                  <a:srgbClr val="ff7c24"/>
                </a:solidFill>
                <a:latin typeface="GKWOFT+Arial-BoldMT"/>
                <a:cs typeface="GKWOFT+Arial-BoldMT"/>
              </a:rPr>
              <a:t> </a:t>
            </a:r>
            <a:r>
              <a:rPr dirty="0" sz="2000" b="1">
                <a:solidFill>
                  <a:srgbClr val="ff7c24"/>
                </a:solidFill>
                <a:latin typeface="GKWOFT+Arial-BoldMT"/>
                <a:cs typeface="GKWOFT+Arial-BoldMT"/>
              </a:rPr>
              <a:t>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45424" y="1641578"/>
            <a:ext cx="215123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7c24"/>
                </a:solidFill>
                <a:latin typeface="GKWOFT+Arial-BoldMT"/>
                <a:cs typeface="GKWOFT+Arial-BoldMT"/>
              </a:rPr>
              <a:t>4.3%</a:t>
            </a:r>
            <a:r>
              <a:rPr dirty="0" sz="2800" spc="2204" b="1">
                <a:solidFill>
                  <a:srgbClr val="ff7c24"/>
                </a:solidFill>
                <a:latin typeface="GKWOFT+Arial-BoldMT"/>
                <a:cs typeface="GKWOFT+Arial-BoldMT"/>
              </a:rPr>
              <a:t> </a:t>
            </a:r>
            <a:r>
              <a:rPr dirty="0" sz="2800" b="1">
                <a:solidFill>
                  <a:srgbClr val="ff7c24"/>
                </a:solidFill>
                <a:latin typeface="GKWOFT+Arial-BoldMT"/>
                <a:cs typeface="GKWOFT+Arial-BoldMT"/>
              </a:rPr>
              <a:t>2.8%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61293" y="2249918"/>
            <a:ext cx="268165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Real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GDP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Growth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vs.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Inflation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Rate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16981" y="2249918"/>
            <a:ext cx="74495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Inflation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947168" y="2247167"/>
            <a:ext cx="199674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Govt.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Debt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as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a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%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of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GDP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7333" y="2389709"/>
            <a:ext cx="292037" cy="358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6%</a:t>
            </a:r>
          </a:p>
          <a:p>
            <a:pPr marL="0" marR="0">
              <a:lnSpc>
                <a:spcPts val="900"/>
              </a:lnSpc>
              <a:spcBef>
                <a:spcPts val="724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4%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18660" y="2491154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4.3%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24549" y="2568821"/>
            <a:ext cx="1848990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26921"/>
                </a:solidFill>
                <a:latin typeface="GKWOFT+Arial-BoldMT"/>
                <a:cs typeface="GKWOFT+Arial-BoldMT"/>
              </a:rPr>
              <a:t>2</a:t>
            </a:r>
            <a:r>
              <a:rPr dirty="0" sz="2400" baseline="30000" spc="-10" b="1">
                <a:solidFill>
                  <a:srgbClr val="f26921"/>
                </a:solidFill>
                <a:latin typeface="GKWOFT+Arial-BoldMT"/>
                <a:cs typeface="GKWOFT+Arial-BoldMT"/>
              </a:rPr>
              <a:t>nd</a:t>
            </a:r>
            <a:r>
              <a:rPr dirty="0" sz="2400" baseline="30000" spc="209" b="1">
                <a:solidFill>
                  <a:srgbClr val="f26921"/>
                </a:solidFill>
                <a:latin typeface="GKWOFT+Arial-BoldMT"/>
                <a:cs typeface="GKWOFT+Arial-BoldMT"/>
              </a:rPr>
              <a:t> </a:t>
            </a:r>
            <a:r>
              <a:rPr dirty="0" sz="2400">
                <a:solidFill>
                  <a:srgbClr val="ffffff"/>
                </a:solidFill>
                <a:latin typeface="UEVOMB+ArialMT"/>
                <a:cs typeface="UEVOMB+ArialMT"/>
              </a:rPr>
              <a:t>GCC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 b="1">
                <a:solidFill>
                  <a:srgbClr val="f26921"/>
                </a:solidFill>
                <a:latin typeface="GKWOFT+Arial-BoldMT"/>
                <a:cs typeface="GKWOFT+Arial-BoldMT"/>
              </a:rPr>
              <a:t>11</a:t>
            </a:r>
            <a:r>
              <a:rPr dirty="0" sz="2400" baseline="29999" b="1">
                <a:solidFill>
                  <a:srgbClr val="f26921"/>
                </a:solidFill>
                <a:latin typeface="GKWOFT+Arial-BoldMT"/>
                <a:cs typeface="GKWOFT+Arial-BoldMT"/>
              </a:rPr>
              <a:t>th</a:t>
            </a:r>
            <a:r>
              <a:rPr dirty="0" sz="2400" baseline="29999" spc="205" b="1">
                <a:solidFill>
                  <a:srgbClr val="f26921"/>
                </a:solidFill>
                <a:latin typeface="GKWOFT+Arial-BoldMT"/>
                <a:cs typeface="GKWOFT+Arial-BoldMT"/>
              </a:rPr>
              <a:t> </a:t>
            </a:r>
            <a:r>
              <a:rPr dirty="0" sz="2400">
                <a:solidFill>
                  <a:srgbClr val="ffffff"/>
                </a:solidFill>
                <a:latin typeface="UEVOMB+ArialMT"/>
                <a:cs typeface="UEVOMB+ArialMT"/>
              </a:rPr>
              <a:t>Globally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72904" y="2599974"/>
            <a:ext cx="596541" cy="4785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3.1%</a:t>
            </a:r>
          </a:p>
          <a:p>
            <a:pPr marL="217959" marR="0">
              <a:lnSpc>
                <a:spcPts val="900"/>
              </a:lnSpc>
              <a:spcBef>
                <a:spcPts val="1668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1.5%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511205" y="2595481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2.7%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098504" y="2588586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3.0%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01262" y="2591983"/>
            <a:ext cx="349969" cy="1373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80%</a:t>
            </a:r>
          </a:p>
          <a:p>
            <a:pPr marL="0" marR="0">
              <a:lnSpc>
                <a:spcPts val="900"/>
              </a:lnSpc>
              <a:spcBef>
                <a:spcPts val="302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70%</a:t>
            </a:r>
          </a:p>
          <a:p>
            <a:pPr marL="0" marR="0">
              <a:lnSpc>
                <a:spcPts val="900"/>
              </a:lnSpc>
              <a:spcBef>
                <a:spcPts val="302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60%</a:t>
            </a:r>
          </a:p>
          <a:p>
            <a:pPr marL="0" marR="0">
              <a:lnSpc>
                <a:spcPts val="900"/>
              </a:lnSpc>
              <a:spcBef>
                <a:spcPts val="302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50%</a:t>
            </a:r>
          </a:p>
          <a:p>
            <a:pPr marL="0" marR="0">
              <a:lnSpc>
                <a:spcPts val="900"/>
              </a:lnSpc>
              <a:spcBef>
                <a:spcPts val="302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40%</a:t>
            </a:r>
          </a:p>
          <a:p>
            <a:pPr marL="0" marR="0">
              <a:lnSpc>
                <a:spcPts val="900"/>
              </a:lnSpc>
              <a:spcBef>
                <a:spcPts val="302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30%</a:t>
            </a:r>
          </a:p>
          <a:p>
            <a:pPr marL="0" marR="0">
              <a:lnSpc>
                <a:spcPts val="900"/>
              </a:lnSpc>
              <a:spcBef>
                <a:spcPts val="302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20%</a:t>
            </a:r>
          </a:p>
          <a:p>
            <a:pPr marL="0" marR="0">
              <a:lnSpc>
                <a:spcPts val="900"/>
              </a:lnSpc>
              <a:spcBef>
                <a:spcPts val="302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10%</a:t>
            </a:r>
          </a:p>
          <a:p>
            <a:pPr marL="53975" marR="0">
              <a:lnSpc>
                <a:spcPts val="900"/>
              </a:lnSpc>
              <a:spcBef>
                <a:spcPts val="302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981252" y="2638278"/>
            <a:ext cx="4367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67.9%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890937" y="2753428"/>
            <a:ext cx="602628" cy="4090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1.2%</a:t>
            </a:r>
          </a:p>
          <a:p>
            <a:pPr marL="224046" marR="0">
              <a:lnSpc>
                <a:spcPts val="900"/>
              </a:lnSpc>
              <a:spcBef>
                <a:spcPts val="1121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1.1%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463818" y="2739037"/>
            <a:ext cx="4367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61.3%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67333" y="2802299"/>
            <a:ext cx="29203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466886" y="2808132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2.8%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170204" y="2818723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2.0%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498687" y="2873382"/>
            <a:ext cx="4367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52.5%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32328" y="2901896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0.1%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87761" y="2890006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1.7%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275523" y="2956852"/>
            <a:ext cx="413816" cy="3703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-0.9%</a:t>
            </a:r>
          </a:p>
          <a:p>
            <a:pPr marL="1986" marR="0">
              <a:lnSpc>
                <a:spcPts val="1000"/>
              </a:lnSpc>
              <a:spcBef>
                <a:spcPts val="716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67333" y="3008594"/>
            <a:ext cx="29203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946384" y="3064213"/>
            <a:ext cx="4367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40.0%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406915" y="3139897"/>
            <a:ext cx="4367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38.2%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44128" y="3162086"/>
            <a:ext cx="4098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810890" y="3162086"/>
            <a:ext cx="4098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344271" y="3162086"/>
            <a:ext cx="4098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847490" y="3162086"/>
            <a:ext cx="47188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2023E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384046" y="3162086"/>
            <a:ext cx="46822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2024F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917427" y="3162086"/>
            <a:ext cx="46822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2025F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911514" y="3182620"/>
            <a:ext cx="436754" cy="921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34.0%</a:t>
            </a:r>
          </a:p>
          <a:p>
            <a:pPr marL="0" marR="0">
              <a:lnSpc>
                <a:spcPts val="900"/>
              </a:lnSpc>
              <a:spcBef>
                <a:spcPts val="5156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2024F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33996" y="3214889"/>
            <a:ext cx="327031" cy="358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-2%</a:t>
            </a:r>
          </a:p>
          <a:p>
            <a:pPr marL="0" marR="0">
              <a:lnSpc>
                <a:spcPts val="900"/>
              </a:lnSpc>
              <a:spcBef>
                <a:spcPts val="724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-4%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394079" y="3205744"/>
            <a:ext cx="436754" cy="898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31.9%</a:t>
            </a:r>
          </a:p>
          <a:p>
            <a:pPr marL="0" marR="0">
              <a:lnSpc>
                <a:spcPts val="900"/>
              </a:lnSpc>
              <a:spcBef>
                <a:spcPts val="4973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2025F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40131" y="3417974"/>
            <a:ext cx="41381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-1.1%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239280" y="3406122"/>
            <a:ext cx="58524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Inflation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956240" y="3470710"/>
            <a:ext cx="245425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GDP/capita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(current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US$)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(2022)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258062" y="3581874"/>
            <a:ext cx="41381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-3.4%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239280" y="3599648"/>
            <a:ext cx="104627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Real</a:t>
            </a:r>
            <a:r>
              <a:rPr dirty="0" sz="100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GDP</a:t>
            </a:r>
            <a:r>
              <a:rPr dirty="0" sz="100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279715" y="3815191"/>
            <a:ext cx="1070545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26921"/>
                </a:solidFill>
                <a:latin typeface="GKWOFT+Arial-BoldMT"/>
                <a:cs typeface="GKWOFT+Arial-BoldMT"/>
              </a:rPr>
              <a:t>$25,056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034541" y="3845002"/>
            <a:ext cx="795101" cy="5574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0aea8"/>
                </a:solidFill>
                <a:latin typeface="GKWOFT+Arial-BoldMT"/>
                <a:cs typeface="GKWOFT+Arial-BoldMT"/>
              </a:rPr>
              <a:t>$12,647</a:t>
            </a:r>
          </a:p>
          <a:p>
            <a:pPr marL="0" marR="0">
              <a:lnSpc>
                <a:spcPts val="1173"/>
              </a:lnSpc>
              <a:spcBef>
                <a:spcPts val="42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Global</a:t>
            </a:r>
          </a:p>
          <a:p>
            <a:pPr marL="0" marR="0">
              <a:lnSpc>
                <a:spcPts val="1173"/>
              </a:lnSpc>
              <a:spcBef>
                <a:spcPts val="8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average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44032" y="3914217"/>
            <a:ext cx="1295118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Overall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Balance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852610" y="3914217"/>
            <a:ext cx="135377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Current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Account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8519324" y="3951733"/>
            <a:ext cx="38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9001889" y="3951733"/>
            <a:ext cx="38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9484455" y="3951733"/>
            <a:ext cx="38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9967021" y="3951733"/>
            <a:ext cx="38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0425773" y="3951733"/>
            <a:ext cx="439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2023E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6833753" y="4111895"/>
            <a:ext cx="515531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Oman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815581" y="4172830"/>
            <a:ext cx="962917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7c24"/>
                </a:solidFill>
                <a:latin typeface="GKWOFT+Arial-BoldMT"/>
                <a:cs typeface="GKWOFT+Arial-BoldMT"/>
              </a:rPr>
              <a:t>6.3%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095408" y="4172830"/>
            <a:ext cx="962917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7c24"/>
                </a:solidFill>
                <a:latin typeface="GKWOFT+Arial-BoldMT"/>
                <a:cs typeface="GKWOFT+Arial-BoldMT"/>
              </a:rPr>
              <a:t>3.2%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8849537" y="4239693"/>
            <a:ext cx="219092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GDP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Composition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by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Sector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9016293" y="4514005"/>
            <a:ext cx="879520" cy="289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,</a:t>
            </a:r>
          </a:p>
          <a:p>
            <a:pPr marL="26670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13%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4936396" y="4618228"/>
            <a:ext cx="248701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FDI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Net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Inflow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(%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to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GDP)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(2021)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8136224" y="4628507"/>
            <a:ext cx="1139438" cy="5290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8224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Agriculture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</a:p>
          <a:p>
            <a:pPr marL="379818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Fishing,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3%</a:t>
            </a:r>
          </a:p>
          <a:p>
            <a:pPr marL="0" marR="0">
              <a:lnSpc>
                <a:spcPts val="8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Hotels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restaurants,</a:t>
            </a:r>
          </a:p>
          <a:p>
            <a:pPr marL="423862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1%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680043" y="4663030"/>
            <a:ext cx="341896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Current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Account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Balance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vs.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Overall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Balance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0348244" y="4817280"/>
            <a:ext cx="826295" cy="289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075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Petroleum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Activities,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31%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6619440" y="4908750"/>
            <a:ext cx="73134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26921"/>
                </a:solidFill>
                <a:latin typeface="GKWOFT+Arial-BoldMT"/>
                <a:cs typeface="GKWOFT+Arial-BoldMT"/>
              </a:rPr>
              <a:t>4.6%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034541" y="4929806"/>
            <a:ext cx="61555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0aea8"/>
                </a:solidFill>
                <a:latin typeface="GKWOFT+Arial-BoldMT"/>
                <a:cs typeface="GKWOFT+Arial-BoldMT"/>
              </a:rPr>
              <a:t>2.1%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364416" y="4955401"/>
            <a:ext cx="349969" cy="386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10%</a:t>
            </a:r>
          </a:p>
          <a:p>
            <a:pPr marL="53975" marR="0">
              <a:lnSpc>
                <a:spcPts val="900"/>
              </a:lnSpc>
              <a:spcBef>
                <a:spcPts val="943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5%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2279680" y="4989263"/>
            <a:ext cx="563408" cy="3204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826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6.3%</a:t>
            </a:r>
          </a:p>
          <a:p>
            <a:pPr marL="0" marR="0">
              <a:lnSpc>
                <a:spcPts val="900"/>
              </a:lnSpc>
              <a:spcBef>
                <a:spcPts val="423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3.2%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8258924" y="5082519"/>
            <a:ext cx="714966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12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Real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estate</a:t>
            </a:r>
          </a:p>
          <a:p>
            <a:pPr marL="0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services,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5%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2840692" y="5186836"/>
            <a:ext cx="551957" cy="268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2.1%</a:t>
            </a:r>
          </a:p>
          <a:p>
            <a:pPr marL="173375" marR="0">
              <a:lnSpc>
                <a:spcPts val="900"/>
              </a:lnSpc>
              <a:spcBef>
                <a:spcPts val="16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0.3%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034541" y="5206633"/>
            <a:ext cx="484038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UEVOMB+ArialMT"/>
                <a:cs typeface="UEVOMB+ArialMT"/>
              </a:rPr>
              <a:t>World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3287197" y="5230139"/>
            <a:ext cx="1261827" cy="1699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1.4%</a:t>
            </a:r>
            <a:r>
              <a:rPr dirty="0" sz="900" spc="2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0.9%</a:t>
            </a:r>
            <a:r>
              <a:rPr dirty="0" sz="900" spc="3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0.8%</a:t>
            </a:r>
            <a:r>
              <a:rPr dirty="0" sz="900" spc="3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0.5%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6833752" y="5243554"/>
            <a:ext cx="515531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Oman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418391" y="5423586"/>
            <a:ext cx="29203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8128476" y="5410476"/>
            <a:ext cx="876262" cy="426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intermediation,</a:t>
            </a:r>
          </a:p>
          <a:p>
            <a:pPr marL="294481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4%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791826" y="5577078"/>
            <a:ext cx="4098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1318486" y="5577078"/>
            <a:ext cx="4098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1702793" y="5577078"/>
            <a:ext cx="724340" cy="3337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2353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</a:p>
          <a:p>
            <a:pPr marL="310782" marR="0">
              <a:lnSpc>
                <a:spcPts val="9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-3.2%</a:t>
            </a:r>
          </a:p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-4.9%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2371806" y="5577078"/>
            <a:ext cx="4098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2868304" y="5577078"/>
            <a:ext cx="47188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2023E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3398139" y="5577078"/>
            <a:ext cx="46822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2024F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3924799" y="5577078"/>
            <a:ext cx="46822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2025F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5538059" y="5576201"/>
            <a:ext cx="128566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Budget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GKWOFT+Arial-BoldMT"/>
                <a:cs typeface="GKWOFT+Arial-BoldMT"/>
              </a:rPr>
              <a:t>Surplus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385054" y="5657677"/>
            <a:ext cx="3270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-5%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8337408" y="5718485"/>
            <a:ext cx="634435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Transport,</a:t>
            </a:r>
          </a:p>
          <a:p>
            <a:pPr marL="52387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storage,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948805" y="5755127"/>
            <a:ext cx="41381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-4.8%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660923" y="5777380"/>
            <a:ext cx="41381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-4.6%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331079" y="5891769"/>
            <a:ext cx="384962" cy="620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-10%</a:t>
            </a:r>
          </a:p>
          <a:p>
            <a:pPr marL="0" marR="0">
              <a:lnSpc>
                <a:spcPts val="900"/>
              </a:lnSpc>
              <a:spcBef>
                <a:spcPts val="943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-15%</a:t>
            </a:r>
          </a:p>
          <a:p>
            <a:pPr marL="0" marR="0">
              <a:lnSpc>
                <a:spcPts val="900"/>
              </a:lnSpc>
              <a:spcBef>
                <a:spcPts val="993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-20%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6416240" y="5950681"/>
            <a:ext cx="93414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26921"/>
                </a:solidFill>
                <a:latin typeface="GKWOFT+Arial-BoldMT"/>
                <a:cs typeface="GKWOFT+Arial-BoldMT"/>
              </a:rPr>
              <a:t>$1.16</a:t>
            </a:r>
            <a:r>
              <a:rPr dirty="0" sz="1800" b="1">
                <a:solidFill>
                  <a:srgbClr val="f26921"/>
                </a:solidFill>
                <a:latin typeface="GKWOFT+Arial-BoldMT"/>
                <a:cs typeface="GKWOFT+Arial-BoldMT"/>
              </a:rPr>
              <a:t> </a:t>
            </a:r>
            <a:r>
              <a:rPr dirty="0" sz="1600" b="1">
                <a:solidFill>
                  <a:srgbClr val="f26921"/>
                </a:solidFill>
                <a:latin typeface="GKWOFT+Arial-BoldMT"/>
                <a:cs typeface="GKWOFT+Arial-BoldMT"/>
              </a:rPr>
              <a:t>B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8200090" y="5992805"/>
            <a:ext cx="906400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communication,</a:t>
            </a:r>
          </a:p>
          <a:p>
            <a:pPr marL="308768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5%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5034541" y="6035078"/>
            <a:ext cx="74518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0aea8"/>
                </a:solidFill>
                <a:latin typeface="GKWOFT+Arial-BoldMT"/>
                <a:cs typeface="GKWOFT+Arial-BoldMT"/>
              </a:rPr>
              <a:t>$924</a:t>
            </a:r>
            <a:r>
              <a:rPr dirty="0" sz="1400" b="1">
                <a:solidFill>
                  <a:srgbClr val="c0aea8"/>
                </a:solidFill>
                <a:latin typeface="GKWOFT+Arial-BoldMT"/>
                <a:cs typeface="GKWOFT+Arial-BoldMT"/>
              </a:rPr>
              <a:t> </a:t>
            </a:r>
            <a:r>
              <a:rPr dirty="0" sz="1400" b="1">
                <a:solidFill>
                  <a:srgbClr val="c0aea8"/>
                </a:solidFill>
                <a:latin typeface="GKWOFT+Arial-BoldMT"/>
                <a:cs typeface="GKWOFT+Arial-BoldMT"/>
              </a:rPr>
              <a:t>M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2796618" y="6085001"/>
            <a:ext cx="1431233" cy="4300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dirty="0" sz="100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r>
              <a:rPr dirty="0" sz="100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</a:p>
          <a:p>
            <a:pPr marL="0" marR="0">
              <a:lnSpc>
                <a:spcPts val="1000"/>
              </a:lnSpc>
              <a:spcBef>
                <a:spcPts val="1086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Net</a:t>
            </a:r>
            <a:r>
              <a:rPr dirty="0" sz="100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lending/borrowing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8241287" y="6207861"/>
            <a:ext cx="903104" cy="289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581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Wholesale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Retail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Trade,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7%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6714690" y="6256283"/>
            <a:ext cx="639336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UEVOMB+ArialMT"/>
                <a:cs typeface="UEVOMB+ArialMT"/>
              </a:rPr>
              <a:t>Q1</a:t>
            </a:r>
            <a:r>
              <a:rPr dirty="0" sz="10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UEVOMB+ArialMT"/>
                <a:cs typeface="UEVOMB+ArialMT"/>
              </a:rPr>
              <a:t>2023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1132932" y="6295173"/>
            <a:ext cx="873781" cy="1610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-16.6%</a:t>
            </a:r>
            <a:r>
              <a:rPr dirty="0" sz="900" spc="43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-16.1%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5034541" y="6283129"/>
            <a:ext cx="639337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UEVOMB+ArialMT"/>
                <a:cs typeface="UEVOMB+ArialMT"/>
              </a:rPr>
              <a:t>Q1</a:t>
            </a:r>
            <a:r>
              <a:rPr dirty="0" sz="10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UEVOMB+ArialMT"/>
                <a:cs typeface="UEVOMB+ArialMT"/>
              </a:rPr>
              <a:t>2022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10217046" y="6335289"/>
            <a:ext cx="1073943" cy="4158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2904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</a:p>
          <a:p>
            <a:pPr marL="247648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Activities,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17%</a:t>
            </a:r>
          </a:p>
          <a:p>
            <a:pPr marL="0" marR="0">
              <a:lnSpc>
                <a:spcPts val="893"/>
              </a:lnSpc>
              <a:spcBef>
                <a:spcPts val="10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UEVOMB+ArialMT"/>
                <a:cs typeface="UEVOMB+ArialMT"/>
              </a:rPr>
              <a:t>(Includes:</a:t>
            </a:r>
            <a:r>
              <a:rPr dirty="0" sz="8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800">
                <a:solidFill>
                  <a:srgbClr val="ffffff"/>
                </a:solidFill>
                <a:latin typeface="UEVOMB+ArialMT"/>
                <a:cs typeface="UEVOMB+ArialMT"/>
              </a:rPr>
              <a:t>C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9199381" y="6464034"/>
            <a:ext cx="853759" cy="289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admin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</a:p>
          <a:p>
            <a:pPr marL="39687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defence,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14%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3883" y="97637"/>
            <a:ext cx="3756576" cy="1042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e6b01"/>
                </a:solidFill>
                <a:latin typeface="GKWOFT+Arial-BoldMT"/>
                <a:cs typeface="GKWOFT+Arial-BoldMT"/>
              </a:rPr>
              <a:t>Oman</a:t>
            </a:r>
            <a:r>
              <a:rPr dirty="0" sz="3600" b="1">
                <a:solidFill>
                  <a:srgbClr val="fe6b01"/>
                </a:solidFill>
                <a:latin typeface="GKWOFT+Arial-BoldMT"/>
                <a:cs typeface="GKWOFT+Arial-BoldMT"/>
              </a:rPr>
              <a:t> </a:t>
            </a:r>
            <a:r>
              <a:rPr dirty="0" sz="3600" b="1">
                <a:solidFill>
                  <a:srgbClr val="fe6b01"/>
                </a:solidFill>
                <a:latin typeface="GKWOFT+Arial-BoldMT"/>
                <a:cs typeface="GKWOFT+Arial-BoldMT"/>
              </a:rPr>
              <a:t>Economic</a:t>
            </a:r>
          </a:p>
          <a:p>
            <a:pPr marL="787399" marR="0">
              <a:lnSpc>
                <a:spcPts val="388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e6b01"/>
                </a:solidFill>
                <a:latin typeface="GKWOFT+Arial-BoldMT"/>
                <a:cs typeface="GKWOFT+Arial-BoldMT"/>
              </a:rPr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37425" y="1169929"/>
            <a:ext cx="217477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Revenues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Breakup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548" y="1350935"/>
            <a:ext cx="3260450" cy="401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Trend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(USD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B)</a:t>
            </a:r>
          </a:p>
          <a:p>
            <a:pPr marL="2757667" marR="0">
              <a:lnSpc>
                <a:spcPts val="1100"/>
              </a:lnSpc>
              <a:spcBef>
                <a:spcPts val="16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36.9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8317" y="1588571"/>
            <a:ext cx="400081" cy="1768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40.0</a:t>
            </a:r>
          </a:p>
          <a:p>
            <a:pPr marL="0" marR="0">
              <a:lnSpc>
                <a:spcPts val="1100"/>
              </a:lnSpc>
              <a:spcBef>
                <a:spcPts val="688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35.0</a:t>
            </a:r>
          </a:p>
          <a:p>
            <a:pPr marL="0" marR="0">
              <a:lnSpc>
                <a:spcPts val="1100"/>
              </a:lnSpc>
              <a:spcBef>
                <a:spcPts val="688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30.0</a:t>
            </a:r>
          </a:p>
          <a:p>
            <a:pPr marL="0" marR="0">
              <a:lnSpc>
                <a:spcPts val="1100"/>
              </a:lnSpc>
              <a:spcBef>
                <a:spcPts val="688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25.0</a:t>
            </a:r>
          </a:p>
          <a:p>
            <a:pPr marL="0" marR="0">
              <a:lnSpc>
                <a:spcPts val="1100"/>
              </a:lnSpc>
              <a:spcBef>
                <a:spcPts val="688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20.0</a:t>
            </a:r>
          </a:p>
          <a:p>
            <a:pPr marL="0" marR="0">
              <a:lnSpc>
                <a:spcPts val="1100"/>
              </a:lnSpc>
              <a:spcBef>
                <a:spcPts val="638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15.0</a:t>
            </a:r>
          </a:p>
          <a:p>
            <a:pPr marL="0" marR="0">
              <a:lnSpc>
                <a:spcPts val="1100"/>
              </a:lnSpc>
              <a:spcBef>
                <a:spcPts val="688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10.0</a:t>
            </a:r>
          </a:p>
          <a:p>
            <a:pPr marL="69056" marR="0">
              <a:lnSpc>
                <a:spcPts val="1100"/>
              </a:lnSpc>
              <a:spcBef>
                <a:spcPts val="688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5.0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45893" y="1583471"/>
            <a:ext cx="344873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5.0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8907" y="1668839"/>
            <a:ext cx="603496" cy="473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711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35.4</a:t>
            </a:r>
          </a:p>
          <a:p>
            <a:pPr marL="0" marR="0">
              <a:lnSpc>
                <a:spcPts val="1100"/>
              </a:lnSpc>
              <a:spcBef>
                <a:spcPts val="1229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28.3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25484" y="1716094"/>
            <a:ext cx="621035" cy="461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1249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34.3</a:t>
            </a:r>
          </a:p>
          <a:p>
            <a:pPr marL="0" marR="0">
              <a:lnSpc>
                <a:spcPts val="1100"/>
              </a:lnSpc>
              <a:spcBef>
                <a:spcPts val="113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27.6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00696" y="1728422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33.5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32570" y="1704795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34.1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214018" y="1743983"/>
            <a:ext cx="882054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5743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Non-</a:t>
            </a:r>
          </a:p>
          <a:p>
            <a:pPr marL="1491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hydrocarbon,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OMR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3330</a:t>
            </a:r>
            <a:r>
              <a:rPr dirty="0" sz="1000" spc="25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M,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21100" y="1964694"/>
            <a:ext cx="585958" cy="36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6172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28.3</a:t>
            </a:r>
          </a:p>
          <a:p>
            <a:pPr marL="0" marR="0">
              <a:lnSpc>
                <a:spcPts val="1100"/>
              </a:lnSpc>
              <a:spcBef>
                <a:spcPts val="402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22.4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52163" y="1948651"/>
            <a:ext cx="344873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2.9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373998" y="2015797"/>
            <a:ext cx="882054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991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Oil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Revenue,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OMR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5320</a:t>
            </a:r>
            <a:r>
              <a:rPr dirty="0" sz="1000" spc="25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M,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45893" y="2037838"/>
            <a:ext cx="344873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0.0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32061" y="2248219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22.1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646325" y="2274302"/>
            <a:ext cx="109240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UEVOMB+ArialMT"/>
                <a:cs typeface="UEVOMB+ArialMT"/>
              </a:rPr>
              <a:t>2023</a:t>
            </a:r>
            <a:r>
              <a:rPr dirty="0" sz="12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UEVOMB+ArialMT"/>
                <a:cs typeface="UEVOMB+ArialMT"/>
              </a:rPr>
              <a:t>Budgets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41131" y="2492206"/>
            <a:ext cx="468462" cy="1098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-5.0</a:t>
            </a:r>
          </a:p>
          <a:p>
            <a:pPr marL="0" marR="0">
              <a:lnSpc>
                <a:spcPts val="1197"/>
              </a:lnSpc>
              <a:spcBef>
                <a:spcPts val="238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-10.0</a:t>
            </a:r>
          </a:p>
          <a:p>
            <a:pPr marL="0" marR="0">
              <a:lnSpc>
                <a:spcPts val="1197"/>
              </a:lnSpc>
              <a:spcBef>
                <a:spcPts val="238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-15.0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56318" y="2557635"/>
            <a:ext cx="437064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(5.7)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43164" y="2652144"/>
            <a:ext cx="437064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(6.8)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247703" y="2732901"/>
            <a:ext cx="187983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Projected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Revenue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24267" y="2823720"/>
            <a:ext cx="437064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(7.0)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4084" y="2980150"/>
            <a:ext cx="1365237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e6b01"/>
                </a:solidFill>
                <a:latin typeface="GKWOFT+Arial-BoldMT"/>
                <a:cs typeface="GKWOFT+Arial-BoldMT"/>
              </a:rPr>
              <a:t>OMR</a:t>
            </a:r>
            <a:r>
              <a:rPr dirty="0" sz="1400" spc="162" b="1">
                <a:solidFill>
                  <a:srgbClr val="fe6b01"/>
                </a:solidFill>
                <a:latin typeface="GKWOFT+Arial-BoldMT"/>
                <a:cs typeface="GKWOFT+Arial-BoldMT"/>
              </a:rPr>
              <a:t> </a:t>
            </a:r>
            <a:r>
              <a:rPr dirty="0" sz="2000" b="1">
                <a:solidFill>
                  <a:srgbClr val="fe6b01"/>
                </a:solidFill>
                <a:latin typeface="GKWOFT+Arial-BoldMT"/>
                <a:cs typeface="GKWOFT+Arial-BoldMT"/>
              </a:rPr>
              <a:t>10.1</a:t>
            </a:r>
            <a:r>
              <a:rPr dirty="0" sz="2000" spc="-11" b="1">
                <a:solidFill>
                  <a:srgbClr val="fe6b01"/>
                </a:solidFill>
                <a:latin typeface="GKWOFT+Arial-BoldMT"/>
                <a:cs typeface="GKWOFT+Arial-BoldMT"/>
              </a:rPr>
              <a:t> </a:t>
            </a:r>
            <a:r>
              <a:rPr dirty="0" sz="1800" b="1">
                <a:solidFill>
                  <a:srgbClr val="fe6b01"/>
                </a:solidFill>
                <a:latin typeface="GKWOFT+Arial-BoldMT"/>
                <a:cs typeface="GKWOFT+Arial-BoldMT"/>
              </a:rPr>
              <a:t>B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48947" y="3077432"/>
            <a:ext cx="514113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(11.4)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568368" y="3381456"/>
            <a:ext cx="882054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66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Gas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Revenue,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OMR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1400</a:t>
            </a:r>
            <a:r>
              <a:rPr dirty="0" sz="1000" spc="25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M,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67373" y="3406042"/>
            <a:ext cx="329276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0.0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111972" y="3424417"/>
            <a:ext cx="215049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Projected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Expenditure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85762" y="3578762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292873" y="3578762"/>
            <a:ext cx="646670" cy="397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9465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  <a:p>
            <a:pPr marL="0" marR="0">
              <a:lnSpc>
                <a:spcPts val="1100"/>
              </a:lnSpc>
              <a:spcBef>
                <a:spcPts val="62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Revenue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198916" y="3578762"/>
            <a:ext cx="739480" cy="397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  <a:p>
            <a:pPr marL="118169" marR="0">
              <a:lnSpc>
                <a:spcPts val="1100"/>
              </a:lnSpc>
              <a:spcBef>
                <a:spcPts val="62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905493" y="3578762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306493" y="3578762"/>
            <a:ext cx="740846" cy="397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5577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  <a:p>
            <a:pPr marL="0" marR="0">
              <a:lnSpc>
                <a:spcPts val="1100"/>
              </a:lnSpc>
              <a:spcBef>
                <a:spcPts val="62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Deficit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511091" y="3671666"/>
            <a:ext cx="135122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e6b01"/>
                </a:solidFill>
                <a:latin typeface="GKWOFT+Arial-BoldMT"/>
                <a:cs typeface="GKWOFT+Arial-BoldMT"/>
              </a:rPr>
              <a:t>OMR</a:t>
            </a:r>
            <a:r>
              <a:rPr dirty="0" sz="1400" spc="162" b="1">
                <a:solidFill>
                  <a:srgbClr val="fe6b01"/>
                </a:solidFill>
                <a:latin typeface="GKWOFT+Arial-BoldMT"/>
                <a:cs typeface="GKWOFT+Arial-BoldMT"/>
              </a:rPr>
              <a:t> </a:t>
            </a:r>
            <a:r>
              <a:rPr dirty="0" sz="2000" b="1">
                <a:solidFill>
                  <a:srgbClr val="fe6b01"/>
                </a:solidFill>
                <a:latin typeface="GKWOFT+Arial-BoldMT"/>
                <a:cs typeface="GKWOFT+Arial-BoldMT"/>
              </a:rPr>
              <a:t>11.4</a:t>
            </a:r>
            <a:r>
              <a:rPr dirty="0" sz="2000" spc="-122" b="1">
                <a:solidFill>
                  <a:srgbClr val="fe6b01"/>
                </a:solidFill>
                <a:latin typeface="GKWOFT+Arial-BoldMT"/>
                <a:cs typeface="GKWOFT+Arial-BoldMT"/>
              </a:rPr>
              <a:t> </a:t>
            </a:r>
            <a:r>
              <a:rPr dirty="0" sz="1800" b="1">
                <a:solidFill>
                  <a:srgbClr val="fe6b01"/>
                </a:solidFill>
                <a:latin typeface="GKWOFT+Arial-BoldMT"/>
                <a:cs typeface="GKWOFT+Arial-BoldMT"/>
              </a:rPr>
              <a:t>B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912183" y="3965049"/>
            <a:ext cx="239453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Spending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371528" y="4115933"/>
            <a:ext cx="1630848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Projected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Deficit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56250" y="4290586"/>
            <a:ext cx="232512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Revenue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Breakup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(USD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B)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574728" y="4363182"/>
            <a:ext cx="1223949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e6b01"/>
                </a:solidFill>
                <a:latin typeface="GKWOFT+Arial-BoldMT"/>
                <a:cs typeface="GKWOFT+Arial-BoldMT"/>
              </a:rPr>
              <a:t>OMR</a:t>
            </a:r>
            <a:r>
              <a:rPr dirty="0" sz="1400" spc="162" b="1">
                <a:solidFill>
                  <a:srgbClr val="fe6b01"/>
                </a:solidFill>
                <a:latin typeface="GKWOFT+Arial-BoldMT"/>
                <a:cs typeface="GKWOFT+Arial-BoldMT"/>
              </a:rPr>
              <a:t> </a:t>
            </a:r>
            <a:r>
              <a:rPr dirty="0" sz="2000" b="1">
                <a:solidFill>
                  <a:srgbClr val="fe6b01"/>
                </a:solidFill>
                <a:latin typeface="GKWOFT+Arial-BoldMT"/>
                <a:cs typeface="GKWOFT+Arial-BoldMT"/>
              </a:rPr>
              <a:t>1.3</a:t>
            </a:r>
            <a:r>
              <a:rPr dirty="0" sz="2000" spc="-11" b="1">
                <a:solidFill>
                  <a:srgbClr val="fe6b01"/>
                </a:solidFill>
                <a:latin typeface="GKWOFT+Arial-BoldMT"/>
                <a:cs typeface="GKWOFT+Arial-BoldMT"/>
              </a:rPr>
              <a:t> </a:t>
            </a:r>
            <a:r>
              <a:rPr dirty="0" sz="1800" b="1">
                <a:solidFill>
                  <a:srgbClr val="fe6b01"/>
                </a:solidFill>
                <a:latin typeface="GKWOFT+Arial-BoldMT"/>
                <a:cs typeface="GKWOFT+Arial-BoldMT"/>
              </a:rPr>
              <a:t>B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53282" y="4406060"/>
            <a:ext cx="294009" cy="17902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40</a:t>
            </a:r>
          </a:p>
          <a:p>
            <a:pPr marL="0" marR="0">
              <a:lnSpc>
                <a:spcPts val="1100"/>
              </a:lnSpc>
              <a:spcBef>
                <a:spcPts val="7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35</a:t>
            </a:r>
          </a:p>
          <a:p>
            <a:pPr marL="0" marR="0">
              <a:lnSpc>
                <a:spcPts val="1100"/>
              </a:lnSpc>
              <a:spcBef>
                <a:spcPts val="7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30</a:t>
            </a:r>
          </a:p>
          <a:p>
            <a:pPr marL="0" marR="0">
              <a:lnSpc>
                <a:spcPts val="1100"/>
              </a:lnSpc>
              <a:spcBef>
                <a:spcPts val="7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25</a:t>
            </a:r>
          </a:p>
          <a:p>
            <a:pPr marL="0" marR="0">
              <a:lnSpc>
                <a:spcPts val="1100"/>
              </a:lnSpc>
              <a:spcBef>
                <a:spcPts val="76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</a:t>
            </a:r>
          </a:p>
          <a:p>
            <a:pPr marL="0" marR="0">
              <a:lnSpc>
                <a:spcPts val="1100"/>
              </a:lnSpc>
              <a:spcBef>
                <a:spcPts val="7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15</a:t>
            </a:r>
          </a:p>
          <a:p>
            <a:pPr marL="0" marR="0">
              <a:lnSpc>
                <a:spcPts val="1100"/>
              </a:lnSpc>
              <a:spcBef>
                <a:spcPts val="7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10</a:t>
            </a:r>
          </a:p>
          <a:p>
            <a:pPr marL="69056" marR="0">
              <a:lnSpc>
                <a:spcPts val="1100"/>
              </a:lnSpc>
              <a:spcBef>
                <a:spcPts val="7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043076" y="4472064"/>
            <a:ext cx="400081" cy="345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36.9</a:t>
            </a:r>
          </a:p>
          <a:p>
            <a:pPr marL="35718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8.3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639680" y="4541597"/>
            <a:ext cx="1593714" cy="426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Development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budget,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Projects</a:t>
            </a:r>
          </a:p>
          <a:p>
            <a:pPr marL="49212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with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developmental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spc="10" b="1">
                <a:solidFill>
                  <a:srgbClr val="bfbfbf"/>
                </a:solidFill>
                <a:latin typeface="Calibri"/>
                <a:cs typeface="Calibri"/>
              </a:rPr>
              <a:t>impact,</a:t>
            </a:r>
          </a:p>
          <a:p>
            <a:pPr marL="471487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OMR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1.1</a:t>
            </a:r>
            <a:r>
              <a:rPr dirty="0" sz="900" spc="-14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1016854" y="4526119"/>
            <a:ext cx="1169402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75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Oman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Investment</a:t>
            </a:r>
          </a:p>
          <a:p>
            <a:pPr marL="0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Authority,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OMR</a:t>
            </a:r>
            <a:r>
              <a:rPr dirty="0" sz="900" spc="1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1.9</a:t>
            </a:r>
            <a:r>
              <a:rPr dirty="0" sz="900" spc="-14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04684" y="4802423"/>
            <a:ext cx="400081" cy="345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28.3</a:t>
            </a:r>
          </a:p>
          <a:p>
            <a:pPr marL="35718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6.0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908772" y="4807449"/>
            <a:ext cx="255689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Projected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average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oil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price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608714" y="4856324"/>
            <a:ext cx="400081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27.6</a:t>
            </a:r>
          </a:p>
          <a:p>
            <a:pPr marL="35718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6.8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218115" y="4860357"/>
            <a:ext cx="400081" cy="345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28.3</a:t>
            </a:r>
          </a:p>
          <a:p>
            <a:pPr marL="35718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7.0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898578" y="5054698"/>
            <a:ext cx="576188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e6b01"/>
                </a:solidFill>
                <a:latin typeface="GKWOFT+Arial-BoldMT"/>
                <a:cs typeface="GKWOFT+Arial-BoldMT"/>
              </a:rPr>
              <a:t>$55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411841" y="5136346"/>
            <a:ext cx="400081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22.1</a:t>
            </a:r>
          </a:p>
          <a:p>
            <a:pPr marL="35718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7.0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498524" y="5280798"/>
            <a:ext cx="1110679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26921"/>
                </a:solidFill>
                <a:latin typeface="GKWOFT+Arial-BoldMT"/>
                <a:cs typeface="GKWOFT+Arial-BoldMT"/>
              </a:rPr>
              <a:t>Allocations</a:t>
            </a:r>
          </a:p>
          <a:p>
            <a:pPr marL="33337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f26921"/>
                </a:solidFill>
                <a:latin typeface="GKWOFT+Arial-BoldMT"/>
                <a:cs typeface="GKWOFT+Arial-BoldMT"/>
              </a:rPr>
              <a:t>OMR</a:t>
            </a:r>
            <a:r>
              <a:rPr dirty="0" sz="1400" b="1">
                <a:solidFill>
                  <a:srgbClr val="f26921"/>
                </a:solidFill>
                <a:latin typeface="GKWOFT+Arial-BoldMT"/>
                <a:cs typeface="GKWOFT+Arial-BoldMT"/>
              </a:rPr>
              <a:t> </a:t>
            </a:r>
            <a:r>
              <a:rPr dirty="0" sz="1400" b="1">
                <a:solidFill>
                  <a:srgbClr val="f26921"/>
                </a:solidFill>
                <a:latin typeface="GKWOFT+Arial-BoldMT"/>
                <a:cs typeface="GKWOFT+Arial-BoldMT"/>
              </a:rPr>
              <a:t>4.5</a:t>
            </a:r>
            <a:r>
              <a:rPr dirty="0" sz="1400" b="1">
                <a:solidFill>
                  <a:srgbClr val="f26921"/>
                </a:solidFill>
                <a:latin typeface="GKWOFT+Arial-BoldMT"/>
                <a:cs typeface="GKWOFT+Arial-BoldMT"/>
              </a:rPr>
              <a:t> </a:t>
            </a:r>
            <a:r>
              <a:rPr dirty="0" sz="1400" b="1">
                <a:solidFill>
                  <a:srgbClr val="f26921"/>
                </a:solidFill>
                <a:latin typeface="GKWOFT+Arial-BoldMT"/>
                <a:cs typeface="GKWOFT+Arial-BoldMT"/>
              </a:rPr>
              <a:t>B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157215" y="5498965"/>
            <a:ext cx="2060278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Projected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average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oil</a:t>
            </a:r>
          </a:p>
          <a:p>
            <a:pPr marL="479425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UEVOMB+ArialMT"/>
                <a:cs typeface="UEVOMB+ArialMT"/>
              </a:rPr>
              <a:t>production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024389" y="5590039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28.6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200606" y="5675711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21.3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99294" y="5733774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22.4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605567" y="5769708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20.8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411841" y="5901466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15.1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292947" y="5990054"/>
            <a:ext cx="1790104" cy="4913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0062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e6b01"/>
                </a:solidFill>
                <a:latin typeface="GKWOFT+Arial-BoldMT"/>
                <a:cs typeface="GKWOFT+Arial-BoldMT"/>
              </a:rPr>
              <a:t>1,175</a:t>
            </a:r>
          </a:p>
          <a:p>
            <a:pPr marL="0" marR="0">
              <a:lnSpc>
                <a:spcPts val="1228"/>
              </a:lnSpc>
              <a:spcBef>
                <a:spcPts val="155"/>
              </a:spcBef>
              <a:spcAft>
                <a:spcPts val="0"/>
              </a:spcAft>
            </a:pPr>
            <a:r>
              <a:rPr dirty="0" sz="1100">
                <a:solidFill>
                  <a:srgbClr val="fe6b01"/>
                </a:solidFill>
                <a:latin typeface="UEVOMB+ArialMT"/>
                <a:cs typeface="UEVOMB+ArialMT"/>
              </a:rPr>
              <a:t>(thousand</a:t>
            </a:r>
            <a:r>
              <a:rPr dirty="0" sz="1100">
                <a:solidFill>
                  <a:srgbClr val="fe6b01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e6b01"/>
                </a:solidFill>
                <a:latin typeface="UEVOMB+ArialMT"/>
                <a:cs typeface="UEVOMB+ArialMT"/>
              </a:rPr>
              <a:t>barrels</a:t>
            </a:r>
            <a:r>
              <a:rPr dirty="0" sz="1100">
                <a:solidFill>
                  <a:srgbClr val="fe6b01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e6b01"/>
                </a:solidFill>
                <a:latin typeface="UEVOMB+ArialMT"/>
                <a:cs typeface="UEVOMB+ArialMT"/>
              </a:rPr>
              <a:t>per</a:t>
            </a:r>
            <a:r>
              <a:rPr dirty="0" sz="1100">
                <a:solidFill>
                  <a:srgbClr val="fe6b01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e6b01"/>
                </a:solidFill>
                <a:latin typeface="UEVOMB+ArialMT"/>
                <a:cs typeface="UEVOMB+ArialMT"/>
              </a:rPr>
              <a:t>day)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22338" y="6248828"/>
            <a:ext cx="22320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8114200" y="6273670"/>
            <a:ext cx="1001127" cy="426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1937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Energy</a:t>
            </a:r>
          </a:p>
          <a:p>
            <a:pPr marL="10160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Development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Oman,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OMR</a:t>
            </a:r>
            <a:r>
              <a:rPr dirty="0" sz="900" spc="1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1.5</a:t>
            </a:r>
            <a:r>
              <a:rPr dirty="0" sz="900" spc="-14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781831" y="6421549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588105" y="6421549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394379" y="6421549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200652" y="6421549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4006926" y="6421549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265340" y="6646257"/>
            <a:ext cx="89360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Hydrocarbon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506890" y="6646257"/>
            <a:ext cx="115997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Non-hydrocarbon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917" y="75941"/>
            <a:ext cx="52171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Vision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08443" y="206582"/>
            <a:ext cx="6539171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AOHVAH+Calibri-Light,Bold"/>
                <a:cs typeface="AOHVAH+Calibri-Light,Bold"/>
              </a:rPr>
              <a:t>THE</a:t>
            </a:r>
            <a:r>
              <a:rPr dirty="0" sz="2000" spc="-48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OHVAH+Calibri-Light,Bold"/>
                <a:cs typeface="AOHVAH+Calibri-Light,Bold"/>
              </a:rPr>
              <a:t>VISION</a:t>
            </a:r>
            <a:r>
              <a:rPr dirty="0" sz="2000" spc="-47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OHVAH+Calibri-Light,Bold"/>
                <a:cs typeface="AOHVAH+Calibri-Light,Bold"/>
              </a:rPr>
              <a:t>GUIDES</a:t>
            </a:r>
            <a:r>
              <a:rPr dirty="0" sz="2000" spc="-47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OHVAH+Calibri-Light,Bold"/>
                <a:cs typeface="AOHVAH+Calibri-Light,Bold"/>
              </a:rPr>
              <a:t>OUR</a:t>
            </a:r>
            <a:r>
              <a:rPr dirty="0" sz="2000" spc="-47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OHVAH+Calibri-Light,Bold"/>
                <a:cs typeface="AOHVAH+Calibri-Light,Bold"/>
              </a:rPr>
              <a:t>EFFORTS</a:t>
            </a:r>
            <a:r>
              <a:rPr dirty="0" sz="2000" spc="-47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OHVAH+Calibri-Light,Bold"/>
                <a:cs typeface="AOHVAH+Calibri-Light,Bold"/>
              </a:rPr>
              <a:t>TO</a:t>
            </a:r>
            <a:r>
              <a:rPr dirty="0" sz="2000" spc="-47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OHVAH+Calibri-Light,Bold"/>
                <a:cs typeface="AOHVAH+Calibri-Light,Bold"/>
              </a:rPr>
              <a:t>BUILD</a:t>
            </a:r>
            <a:r>
              <a:rPr dirty="0" sz="2000" spc="-48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OHVAH+Calibri-Light,Bold"/>
                <a:cs typeface="AOHVAH+Calibri-Light,Bold"/>
              </a:rPr>
              <a:t>THE</a:t>
            </a:r>
            <a:r>
              <a:rPr dirty="0" sz="2000" spc="-48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OHVAH+Calibri-Light,Bold"/>
                <a:cs typeface="AOHVAH+Calibri-Light,Bold"/>
              </a:rPr>
              <a:t>BANK</a:t>
            </a:r>
            <a:r>
              <a:rPr dirty="0" sz="2000" spc="-47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OHVAH+Calibri-Light,Bold"/>
                <a:cs typeface="AOHVAH+Calibri-Light,Bold"/>
              </a:rPr>
              <a:t>OF</a:t>
            </a:r>
            <a:r>
              <a:rPr dirty="0" sz="2000" spc="-48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AOHVAH+Calibri-Light,Bold"/>
                <a:cs typeface="AOHVAH+Calibri-Light,Bold"/>
              </a:rPr>
              <a:t>THE</a:t>
            </a:r>
          </a:p>
          <a:p>
            <a:pPr marL="2773585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AOHVAH+Calibri-Light,Bold"/>
                <a:cs typeface="AOHVAH+Calibri-Light,Bold"/>
              </a:rPr>
              <a:t>FUTURE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63144" y="200302"/>
            <a:ext cx="911797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Relevance</a:t>
            </a:r>
            <a:r>
              <a:rPr dirty="0" sz="1200" spc="-28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&amp;</a:t>
            </a:r>
          </a:p>
          <a:p>
            <a:pPr marL="73124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Resilience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7963" y="371901"/>
            <a:ext cx="129333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To</a:t>
            </a:r>
            <a:r>
              <a:rPr dirty="0" sz="1000" spc="-23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be</a:t>
            </a:r>
            <a:r>
              <a:rPr dirty="0" sz="1000" spc="-23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a</a:t>
            </a:r>
            <a:r>
              <a:rPr dirty="0" sz="1000" spc="-24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World</a:t>
            </a:r>
            <a:r>
              <a:rPr dirty="0" sz="1000" spc="-23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Leading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1720" y="524301"/>
            <a:ext cx="2143821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95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Omani</a:t>
            </a:r>
            <a:r>
              <a:rPr dirty="0" sz="1000" spc="-23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Service</a:t>
            </a:r>
            <a:r>
              <a:rPr dirty="0" sz="1000" spc="-23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Company</a:t>
            </a:r>
            <a:r>
              <a:rPr dirty="0" sz="1000" spc="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that</a:t>
            </a:r>
            <a:r>
              <a:rPr dirty="0" sz="1000" spc="-23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helps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customers,</a:t>
            </a:r>
            <a:r>
              <a:rPr dirty="0" sz="1000" spc="-23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communities</a:t>
            </a:r>
            <a:r>
              <a:rPr dirty="0" sz="1000" spc="-23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and</a:t>
            </a:r>
            <a:r>
              <a:rPr dirty="0" sz="1000" spc="-23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people</a:t>
            </a:r>
            <a:r>
              <a:rPr dirty="0" sz="1000" spc="-23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to</a:t>
            </a:r>
          </a:p>
          <a:p>
            <a:pPr marL="545306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prosper</a:t>
            </a:r>
            <a:r>
              <a:rPr dirty="0" sz="1000" spc="-23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and</a:t>
            </a:r>
            <a:r>
              <a:rPr dirty="0" sz="1000" spc="-23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AOHVAH+Calibri-Light,Bold"/>
                <a:cs typeface="AOHVAH+Calibri-Light,Bold"/>
              </a:rPr>
              <a:t>grow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503" y="1064683"/>
            <a:ext cx="107572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Pillars</a:t>
            </a:r>
            <a:r>
              <a:rPr dirty="0" sz="1200" spc="-28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of</a:t>
            </a:r>
            <a:r>
              <a:rPr dirty="0" sz="1200" spc="-2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Vision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77998" y="1072238"/>
            <a:ext cx="1086584" cy="2494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Commit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to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A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Customer</a:t>
            </a:r>
          </a:p>
          <a:p>
            <a:pPr marL="0" marR="0">
              <a:lnSpc>
                <a:spcPts val="800"/>
              </a:lnSpc>
              <a:spcBef>
                <a:spcPts val="64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Orientated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Approach.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90511" y="1325111"/>
            <a:ext cx="1929489" cy="343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Internationalize</a:t>
            </a:r>
            <a:r>
              <a:rPr dirty="0" sz="1200" spc="-9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Our</a:t>
            </a:r>
            <a:r>
              <a:rPr dirty="0" sz="1200" spc="-30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Business</a:t>
            </a:r>
          </a:p>
          <a:p>
            <a:pPr marL="0" marR="0">
              <a:lnSpc>
                <a:spcPts val="1000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a)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Kingdom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of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Saudi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Arabia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(2023)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10042" y="1500983"/>
            <a:ext cx="724602" cy="383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More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Vision</a:t>
            </a:r>
          </a:p>
          <a:p>
            <a:pPr marL="0" marR="0">
              <a:lnSpc>
                <a:spcPts val="8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More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Value</a:t>
            </a:r>
          </a:p>
          <a:p>
            <a:pPr marL="0" marR="0">
              <a:lnSpc>
                <a:spcPts val="80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More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Velocity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61879" y="1495741"/>
            <a:ext cx="306883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KSA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7858" y="1520810"/>
            <a:ext cx="806007" cy="26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We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Help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People</a:t>
            </a:r>
          </a:p>
          <a:p>
            <a:pPr marL="0" marR="0">
              <a:lnSpc>
                <a:spcPts val="8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800">
                <a:solidFill>
                  <a:srgbClr val="f8700e"/>
                </a:solidFill>
                <a:latin typeface="AOHVAH+Calibri-Light,Bold"/>
                <a:cs typeface="AOHVAH+Calibri-Light,Bold"/>
              </a:rPr>
              <a:t>‘WIN’.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21949" y="1565061"/>
            <a:ext cx="604093" cy="2494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Commit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to</a:t>
            </a:r>
          </a:p>
          <a:p>
            <a:pPr marL="0" marR="0">
              <a:lnSpc>
                <a:spcPts val="800"/>
              </a:lnSpc>
              <a:spcBef>
                <a:spcPts val="64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Excellence.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31332" y="2091799"/>
            <a:ext cx="810527" cy="2494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Put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Competitive</a:t>
            </a:r>
          </a:p>
          <a:p>
            <a:pPr marL="0" marR="0">
              <a:lnSpc>
                <a:spcPts val="800"/>
              </a:lnSpc>
              <a:spcBef>
                <a:spcPts val="64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Advantage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First.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7758" y="2164677"/>
            <a:ext cx="844045" cy="383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Responsive</a:t>
            </a:r>
          </a:p>
          <a:p>
            <a:pPr marL="0" marR="0">
              <a:lnSpc>
                <a:spcPts val="8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Services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to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reach</a:t>
            </a:r>
          </a:p>
          <a:p>
            <a:pPr marL="0" marR="0">
              <a:lnSpc>
                <a:spcPts val="80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your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8700e"/>
                </a:solidFill>
                <a:latin typeface="AOHVAH+Calibri-Light,Bold"/>
                <a:cs typeface="AOHVAH+Calibri-Light,Bold"/>
              </a:rPr>
              <a:t>Goal.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834781" y="2151704"/>
            <a:ext cx="674241" cy="383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Sharp</a:t>
            </a:r>
          </a:p>
          <a:p>
            <a:pPr marL="0" marR="0">
              <a:lnSpc>
                <a:spcPts val="8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Human</a:t>
            </a:r>
          </a:p>
          <a:p>
            <a:pPr marL="0" marR="0">
              <a:lnSpc>
                <a:spcPts val="80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Unstoppable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626384" y="2163040"/>
            <a:ext cx="58544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AOHVAH+Calibri-Light,Bold"/>
                <a:cs typeface="AOHVAH+Calibri-Light,Bold"/>
              </a:rPr>
              <a:t>Oman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806247" y="2352356"/>
            <a:ext cx="2061168" cy="495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Solidify</a:t>
            </a:r>
            <a:r>
              <a:rPr dirty="0" sz="1200" spc="-30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Our</a:t>
            </a:r>
            <a:r>
              <a:rPr dirty="0" sz="1200" spc="-20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Domestic</a:t>
            </a:r>
            <a:r>
              <a:rPr dirty="0" sz="1200" spc="-28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Presence</a:t>
            </a:r>
          </a:p>
          <a:p>
            <a:pPr marL="0" marR="0">
              <a:lnSpc>
                <a:spcPts val="1000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a)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Organic.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b)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In-Organic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Growth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-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M&amp;A.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257446" y="2624729"/>
            <a:ext cx="802693" cy="2494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Make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the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Trend</a:t>
            </a:r>
          </a:p>
          <a:p>
            <a:pPr marL="0" marR="0">
              <a:lnSpc>
                <a:spcPts val="800"/>
              </a:lnSpc>
              <a:spcBef>
                <a:spcPts val="63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our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Friend.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162282" y="2652458"/>
            <a:ext cx="2423985" cy="141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NWUWBU+Calibri-Light"/>
                <a:cs typeface="NWUWBU+Calibri-Light"/>
              </a:rPr>
              <a:t>Fastest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NWUWBU+Calibri-Light"/>
                <a:cs typeface="NWUWBU+Calibri-Light"/>
              </a:rPr>
              <a:t>Growing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NWUWBU+Calibri-Light"/>
                <a:cs typeface="NWUWBU+Calibri-Light"/>
              </a:rPr>
              <a:t>Bank</a:t>
            </a:r>
            <a:r>
              <a:rPr dirty="0" sz="3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3200">
                <a:solidFill>
                  <a:srgbClr val="ffffff"/>
                </a:solidFill>
                <a:latin typeface="NWUWBU+Calibri-Light"/>
                <a:cs typeface="NWUWBU+Calibri-Light"/>
              </a:rPr>
              <a:t>in</a:t>
            </a:r>
            <a:r>
              <a:rPr dirty="0" sz="3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3200">
                <a:solidFill>
                  <a:srgbClr val="ffffff"/>
                </a:solidFill>
                <a:latin typeface="NWUWBU+Calibri-Light"/>
                <a:cs typeface="NWUWBU+Calibri-Light"/>
              </a:rPr>
              <a:t>Oman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9243" y="2759598"/>
            <a:ext cx="121354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Pillars</a:t>
            </a:r>
            <a:r>
              <a:rPr dirty="0" sz="1200" spc="-28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of</a:t>
            </a:r>
            <a:r>
              <a:rPr dirty="0" sz="1200" spc="-2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Strategy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52885" y="3052834"/>
            <a:ext cx="729170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Re-Imagine</a:t>
            </a:r>
          </a:p>
          <a:p>
            <a:pPr marL="8731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Banking</a:t>
            </a:r>
          </a:p>
          <a:p>
            <a:pPr marL="6985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Business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602888" y="3061256"/>
            <a:ext cx="757634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Re-Evaluate</a:t>
            </a:r>
          </a:p>
          <a:p>
            <a:pPr marL="159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Value</a:t>
            </a:r>
          </a:p>
          <a:p>
            <a:pPr marL="1341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Chains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222866" y="3119575"/>
            <a:ext cx="1109129" cy="2494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Stay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Ahead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&amp;</a:t>
            </a:r>
          </a:p>
          <a:p>
            <a:pPr marL="0" marR="0">
              <a:lnSpc>
                <a:spcPts val="800"/>
              </a:lnSpc>
              <a:spcBef>
                <a:spcPts val="64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Turbo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Charge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our</a:t>
            </a:r>
            <a:r>
              <a:rPr dirty="0" sz="800" spc="-19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800">
                <a:solidFill>
                  <a:srgbClr val="ffffff"/>
                </a:solidFill>
                <a:latin typeface="AOHVAH+Calibri-Light,Bold"/>
                <a:cs typeface="AOHVAH+Calibri-Light,Bold"/>
              </a:rPr>
              <a:t>Core.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32582" y="3681814"/>
            <a:ext cx="732333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Re-connect</a:t>
            </a:r>
          </a:p>
          <a:p>
            <a:pPr marL="6746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with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Our</a:t>
            </a:r>
          </a:p>
          <a:p>
            <a:pPr marL="1666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Customers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576970" y="3688443"/>
            <a:ext cx="804329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Re-build</a:t>
            </a:r>
          </a:p>
          <a:p>
            <a:pPr marL="24209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Organization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988822" y="3799677"/>
            <a:ext cx="922009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NWUWBU+Calibri-Light"/>
                <a:cs typeface="NWUWBU+Calibri-Light"/>
              </a:rPr>
              <a:t>5</a:t>
            </a:r>
            <a:r>
              <a:rPr dirty="0" sz="1000">
                <a:solidFill>
                  <a:srgbClr val="000000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000000"/>
                </a:solidFill>
                <a:latin typeface="NWUWBU+Calibri-Light"/>
                <a:cs typeface="NWUWBU+Calibri-Light"/>
              </a:rPr>
              <a:t>Year</a:t>
            </a:r>
            <a:r>
              <a:rPr dirty="0" sz="1000">
                <a:solidFill>
                  <a:srgbClr val="000000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000000"/>
                </a:solidFill>
                <a:latin typeface="NWUWBU+Calibri-Light"/>
                <a:cs typeface="NWUWBU+Calibri-Light"/>
              </a:rPr>
              <a:t>Strategy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517791" y="3948287"/>
            <a:ext cx="79347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NWUWBU+Calibri-Light"/>
                <a:cs typeface="NWUWBU+Calibri-Light"/>
              </a:rPr>
              <a:t>Share</a:t>
            </a:r>
            <a:r>
              <a:rPr dirty="0" sz="9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900">
                <a:solidFill>
                  <a:srgbClr val="ffffff"/>
                </a:solidFill>
                <a:latin typeface="NWUWBU+Calibri-Light"/>
                <a:cs typeface="NWUWBU+Calibri-Light"/>
              </a:rPr>
              <a:t>Holders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031630" y="4120725"/>
            <a:ext cx="2031313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S</a:t>
            </a:r>
            <a:r>
              <a:rPr dirty="0" sz="2000" spc="-48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T</a:t>
            </a:r>
            <a:r>
              <a:rPr dirty="0" sz="2000" spc="-48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R</a:t>
            </a:r>
            <a:r>
              <a:rPr dirty="0" sz="2000" spc="-48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I</a:t>
            </a:r>
            <a:r>
              <a:rPr dirty="0" sz="2000" spc="-47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V</a:t>
            </a:r>
            <a:r>
              <a:rPr dirty="0" sz="2000" spc="-48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I</a:t>
            </a:r>
            <a:r>
              <a:rPr dirty="0" sz="2000" spc="-47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N</a:t>
            </a:r>
            <a:r>
              <a:rPr dirty="0" sz="2000" spc="-48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G</a:t>
            </a:r>
            <a:r>
              <a:rPr dirty="0" sz="2000" spc="855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T</a:t>
            </a:r>
            <a:r>
              <a:rPr dirty="0" sz="2000" spc="-48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O</a:t>
            </a:r>
          </a:p>
          <a:p>
            <a:pPr marL="255841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H</a:t>
            </a:r>
            <a:r>
              <a:rPr dirty="0" sz="2000" spc="-47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E</a:t>
            </a:r>
            <a:r>
              <a:rPr dirty="0" sz="2000" spc="-49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L</a:t>
            </a:r>
            <a:r>
              <a:rPr dirty="0" sz="2000" spc="-49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P</a:t>
            </a:r>
            <a:r>
              <a:rPr dirty="0" sz="2000" spc="854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Y</a:t>
            </a:r>
            <a:r>
              <a:rPr dirty="0" sz="2000" spc="-48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O</a:t>
            </a:r>
            <a:r>
              <a:rPr dirty="0" sz="2000" spc="-48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U</a:t>
            </a:r>
          </a:p>
          <a:p>
            <a:pPr marL="656431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W</a:t>
            </a:r>
            <a:r>
              <a:rPr dirty="0" sz="2000" spc="-49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I</a:t>
            </a:r>
            <a:r>
              <a:rPr dirty="0" sz="2000" spc="-47">
                <a:solidFill>
                  <a:srgbClr val="f5640b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000">
                <a:solidFill>
                  <a:srgbClr val="f5640b"/>
                </a:solidFill>
                <a:latin typeface="AOHVAH+Calibri-Light,Bold"/>
                <a:cs typeface="AOHVAH+Calibri-Light,Bold"/>
              </a:rPr>
              <a:t>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1439" y="4254804"/>
            <a:ext cx="55564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Values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956820" y="4283203"/>
            <a:ext cx="64481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NWUWBU+Calibri-Light"/>
                <a:cs typeface="NWUWBU+Calibri-Light"/>
              </a:rPr>
              <a:t>Customers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360452" y="4277997"/>
            <a:ext cx="65045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NWUWBU+Calibri-Light"/>
                <a:cs typeface="NWUWBU+Calibri-Light"/>
              </a:rPr>
              <a:t>Employees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47551" y="4525311"/>
            <a:ext cx="931329" cy="4834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692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Be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Open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Minded.</a:t>
            </a:r>
          </a:p>
          <a:p>
            <a:pPr marL="0" marR="0">
              <a:lnSpc>
                <a:spcPts val="800"/>
              </a:lnSpc>
              <a:spcBef>
                <a:spcPts val="513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Do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the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Right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Thing.</a:t>
            </a:r>
          </a:p>
          <a:p>
            <a:pPr marL="6721" marR="0">
              <a:lnSpc>
                <a:spcPts val="800"/>
              </a:lnSpc>
              <a:spcBef>
                <a:spcPts val="593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Be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Straight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Up.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905601" y="4719821"/>
            <a:ext cx="48201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NWUWBU+Calibri-Light"/>
                <a:cs typeface="NWUWBU+Calibri-Light"/>
              </a:rPr>
              <a:t>Society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515159" y="4714800"/>
            <a:ext cx="642472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NWUWBU+Calibri-Light"/>
                <a:cs typeface="NWUWBU+Calibri-Light"/>
              </a:rPr>
              <a:t>Regulators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50481" y="5031109"/>
            <a:ext cx="763587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Make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it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Better.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579256" y="5171410"/>
            <a:ext cx="207931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Build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Strong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Deep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Rooted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Foundation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441434" y="5176956"/>
            <a:ext cx="1948412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808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Built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Strong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Financial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Position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(GROWTH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Sept.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2018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–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Sept.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 </a:t>
            </a:r>
            <a:r>
              <a:rPr dirty="0" sz="1000">
                <a:solidFill>
                  <a:srgbClr val="f8700e"/>
                </a:solidFill>
                <a:latin typeface="NWUWBU+Calibri-Light"/>
                <a:cs typeface="NWUWBU+Calibri-Light"/>
              </a:rPr>
              <a:t>2023)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0518" y="5214629"/>
            <a:ext cx="427008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1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2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3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4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2251" y="5436350"/>
            <a:ext cx="146573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The</a:t>
            </a:r>
            <a:r>
              <a:rPr dirty="0" sz="1200" spc="-28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Winning</a:t>
            </a:r>
            <a:r>
              <a:rPr dirty="0" sz="1200" spc="-28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1200">
                <a:solidFill>
                  <a:srgbClr val="ffffff"/>
                </a:solidFill>
                <a:latin typeface="AOHVAH+Calibri-Light,Bold"/>
                <a:cs typeface="AOHVAH+Calibri-Light,Bold"/>
              </a:rPr>
              <a:t>Formula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127158" y="5573361"/>
            <a:ext cx="20389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224581" y="5589250"/>
            <a:ext cx="20389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654451" y="5599757"/>
            <a:ext cx="527956" cy="3131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115</a:t>
            </a:r>
            <a:r>
              <a:rPr dirty="0" sz="1200" spc="15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%</a:t>
            </a:r>
          </a:p>
          <a:p>
            <a:pPr marL="0" marR="0">
              <a:lnSpc>
                <a:spcPts val="800"/>
              </a:lnSpc>
              <a:spcBef>
                <a:spcPts val="165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Assets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744379" y="5606219"/>
            <a:ext cx="558872" cy="3131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86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%</a:t>
            </a:r>
          </a:p>
          <a:p>
            <a:pPr marL="0" marR="0">
              <a:lnSpc>
                <a:spcPts val="800"/>
              </a:lnSpc>
              <a:spcBef>
                <a:spcPts val="165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Net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Loans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3393" y="5769914"/>
            <a:ext cx="960855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Creating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an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Ecosystem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of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Services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694252" y="5903107"/>
            <a:ext cx="45588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Brand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975403" y="5903107"/>
            <a:ext cx="50264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People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654217" y="5941881"/>
            <a:ext cx="525936" cy="3131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169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%</a:t>
            </a:r>
          </a:p>
          <a:p>
            <a:pPr marL="0" marR="0">
              <a:lnSpc>
                <a:spcPts val="800"/>
              </a:lnSpc>
              <a:spcBef>
                <a:spcPts val="165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Deposits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9757143" y="5951387"/>
            <a:ext cx="657543" cy="330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332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%</a:t>
            </a:r>
            <a:r>
              <a:rPr dirty="0" sz="1200" spc="359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200" baseline="36133">
                <a:solidFill>
                  <a:srgbClr val="ffffff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800"/>
              </a:lnSpc>
              <a:spcBef>
                <a:spcPts val="165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CASA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9146704" y="5966728"/>
            <a:ext cx="20389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9155178" y="6288225"/>
            <a:ext cx="20389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648630" y="6341194"/>
            <a:ext cx="808797" cy="3131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NWUWBU+Calibri-Light"/>
                <a:cs typeface="NWUWBU+Calibri-Light"/>
              </a:rPr>
              <a:t>92%</a:t>
            </a:r>
          </a:p>
          <a:p>
            <a:pPr marL="0" marR="0">
              <a:lnSpc>
                <a:spcPts val="800"/>
              </a:lnSpc>
              <a:spcBef>
                <a:spcPts val="165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Operating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Profit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9744281" y="6446639"/>
            <a:ext cx="614312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Weathered</a:t>
            </a:r>
          </a:p>
          <a:p>
            <a:pPr marL="0" marR="0">
              <a:lnSpc>
                <a:spcPts val="8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impacts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of</a:t>
            </a:r>
          </a:p>
          <a:p>
            <a:pPr marL="0" marR="0">
              <a:lnSpc>
                <a:spcPts val="8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COVID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8648630" y="6636545"/>
            <a:ext cx="869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(</a:t>
            </a:r>
            <a:r>
              <a:rPr dirty="0" sz="700">
                <a:solidFill>
                  <a:srgbClr val="ffffff"/>
                </a:solidFill>
                <a:latin typeface="NWUWBU+Calibri-Light"/>
                <a:cs typeface="NWUWBU+Calibri-Light"/>
              </a:rPr>
              <a:t>before</a:t>
            </a:r>
            <a:r>
              <a:rPr dirty="0" sz="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700">
                <a:solidFill>
                  <a:srgbClr val="ffffff"/>
                </a:solidFill>
                <a:latin typeface="NWUWBU+Calibri-Light"/>
                <a:cs typeface="NWUWBU+Calibri-Light"/>
              </a:rPr>
              <a:t>impairment</a:t>
            </a:r>
            <a:r>
              <a:rPr dirty="0" sz="800">
                <a:solidFill>
                  <a:srgbClr val="ffffff"/>
                </a:solidFill>
                <a:latin typeface="NWUWBU+Calibri-Light"/>
                <a:cs typeface="NWUWBU+Calibri-Light"/>
              </a:rPr>
              <a:t>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608864" y="6681120"/>
            <a:ext cx="54189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Process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849812" y="6681120"/>
            <a:ext cx="73853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WUWBU+Calibri-Light"/>
                <a:cs typeface="NWUWBU+Calibri-Light"/>
              </a:rPr>
              <a:t>Technology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33804" y="60099"/>
            <a:ext cx="133368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GKWOFT+Arial-BoldMT"/>
                <a:cs typeface="GKWOFT+Arial-BoldMT"/>
              </a:rPr>
              <a:t>Ownership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8738" y="118709"/>
            <a:ext cx="5239062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36d21"/>
                </a:solidFill>
                <a:latin typeface="GKWOFT+Arial-BoldMT"/>
                <a:cs typeface="GKWOFT+Arial-BoldMT"/>
              </a:rPr>
              <a:t>Sohar</a:t>
            </a:r>
            <a:r>
              <a:rPr dirty="0" sz="4400" b="1">
                <a:solidFill>
                  <a:srgbClr val="f36d21"/>
                </a:solidFill>
                <a:latin typeface="GKWOFT+Arial-BoldMT"/>
                <a:cs typeface="GKWOFT+Arial-BoldMT"/>
              </a:rPr>
              <a:t> </a:t>
            </a:r>
            <a:r>
              <a:rPr dirty="0" sz="4400" b="1">
                <a:solidFill>
                  <a:srgbClr val="f36d21"/>
                </a:solidFill>
                <a:latin typeface="GKWOFT+Arial-BoldMT"/>
                <a:cs typeface="GKWOFT+Arial-BoldMT"/>
              </a:rPr>
              <a:t>International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44187" y="433949"/>
            <a:ext cx="228525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Government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&amp;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Quasi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Govt.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44187" y="649013"/>
            <a:ext cx="55909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GKWOFT+Arial-BoldMT"/>
                <a:cs typeface="GKWOFT+Arial-BoldMT"/>
              </a:rPr>
              <a:t>68%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70045" y="1048901"/>
            <a:ext cx="1002332" cy="4801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Institutions</a:t>
            </a:r>
          </a:p>
          <a:p>
            <a:pPr marL="0" marR="0">
              <a:lnSpc>
                <a:spcPts val="1787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GKWOFT+Arial-BoldMT"/>
                <a:cs typeface="GKWOFT+Arial-BoldMT"/>
              </a:rPr>
              <a:t>23%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2289" y="1614455"/>
            <a:ext cx="1980247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26d26"/>
                </a:solidFill>
                <a:latin typeface="GKWOFT+Arial-BoldMT"/>
                <a:cs typeface="GKWOFT+Arial-BoldMT"/>
              </a:rPr>
              <a:t>Extensive</a:t>
            </a:r>
            <a:r>
              <a:rPr dirty="0" sz="1800" b="1">
                <a:solidFill>
                  <a:srgbClr val="f26d26"/>
                </a:solidFill>
                <a:latin typeface="GKWOFT+Arial-BoldMT"/>
                <a:cs typeface="GKWOFT+Arial-BoldMT"/>
              </a:rPr>
              <a:t> </a:t>
            </a:r>
            <a:r>
              <a:rPr dirty="0" sz="1800" b="1">
                <a:solidFill>
                  <a:srgbClr val="f26d26"/>
                </a:solidFill>
                <a:latin typeface="GKWOFT+Arial-BoldMT"/>
                <a:cs typeface="GKWOFT+Arial-BoldMT"/>
              </a:rPr>
              <a:t>Digital</a:t>
            </a:r>
          </a:p>
          <a:p>
            <a:pPr marL="400049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f26d26"/>
                </a:solidFill>
                <a:latin typeface="GKWOFT+Arial-BoldMT"/>
                <a:cs typeface="GKWOFT+Arial-BoldMT"/>
              </a:rPr>
              <a:t>Channels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48407" y="1619522"/>
            <a:ext cx="3220258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Fastest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Growing</a:t>
            </a:r>
            <a:r>
              <a:rPr dirty="0" sz="1400" spc="1657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2</a:t>
            </a:r>
            <a:r>
              <a:rPr dirty="0" sz="1350" baseline="29999" spc="14" b="1">
                <a:solidFill>
                  <a:srgbClr val="ffffff"/>
                </a:solidFill>
                <a:latin typeface="GKWOFT+Arial-BoldMT"/>
                <a:cs typeface="GKWOFT+Arial-BoldMT"/>
              </a:rPr>
              <a:t>nd</a:t>
            </a:r>
            <a:r>
              <a:rPr dirty="0" sz="1350" baseline="29999" spc="135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Largest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Bank</a:t>
            </a:r>
          </a:p>
          <a:p>
            <a:pPr marL="97631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Bank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in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Oman</a:t>
            </a:r>
            <a:r>
              <a:rPr dirty="0" sz="1400" spc="5211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in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Oman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52522" y="1619522"/>
            <a:ext cx="1129793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8262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Oman’s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Vision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GKWOFT+Arial-BoldMT"/>
                <a:cs typeface="GKWOFT+Arial-BoldMT"/>
              </a:rPr>
              <a:t>2040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81609" y="1661752"/>
            <a:ext cx="597073" cy="4801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Other</a:t>
            </a:r>
          </a:p>
          <a:p>
            <a:pPr marL="0" marR="0">
              <a:lnSpc>
                <a:spcPts val="1787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GKWOFT+Arial-BoldMT"/>
                <a:cs typeface="GKWOFT+Arial-BoldMT"/>
              </a:rPr>
              <a:t>9</a:t>
            </a:r>
            <a:r>
              <a:rPr dirty="0" sz="16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GKWOFT+Arial-BoldMT"/>
                <a:cs typeface="GKWOFT+Arial-BoldMT"/>
              </a:rPr>
              <a:t>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40" y="2367297"/>
            <a:ext cx="2571598" cy="1097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450" spc="1339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Mobile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Banking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450" spc="1339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Online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Banking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450" spc="1339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Corporate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Internet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Banking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450" spc="1339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Transaction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Banking</a:t>
            </a:r>
          </a:p>
          <a:p>
            <a:pPr marL="0" marR="0">
              <a:lnSpc>
                <a:spcPts val="1619"/>
              </a:lnSpc>
              <a:spcBef>
                <a:spcPts val="1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450" spc="1339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Business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to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Business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74035" y="2393312"/>
            <a:ext cx="4685081" cy="56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Listed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on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the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Muscat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Stock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Exchange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(MSX)</a:t>
            </a:r>
          </a:p>
          <a:p>
            <a:pPr marL="269875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Market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Capitalization:</a:t>
            </a:r>
            <a:r>
              <a:rPr dirty="0" sz="18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800">
                <a:solidFill>
                  <a:srgbClr val="f26d26"/>
                </a:solidFill>
                <a:latin typeface="UEVOMB+ArialMT"/>
                <a:cs typeface="UEVOMB+ArialMT"/>
              </a:rPr>
              <a:t>~</a:t>
            </a:r>
            <a:r>
              <a:rPr dirty="0" sz="1800">
                <a:solidFill>
                  <a:srgbClr val="f26d26"/>
                </a:solidFill>
                <a:latin typeface="UEVOMB+ArialMT"/>
                <a:cs typeface="UEVOMB+ArialMT"/>
              </a:rPr>
              <a:t> </a:t>
            </a:r>
            <a:r>
              <a:rPr dirty="0" sz="1800">
                <a:solidFill>
                  <a:srgbClr val="f36b23"/>
                </a:solidFill>
                <a:latin typeface="UEVOMB+ArialMT"/>
                <a:cs typeface="UEVOMB+ArialMT"/>
              </a:rPr>
              <a:t>USD</a:t>
            </a:r>
            <a:r>
              <a:rPr dirty="0" sz="1800">
                <a:solidFill>
                  <a:srgbClr val="f36b23"/>
                </a:solidFill>
                <a:latin typeface="UEVOMB+ArialMT"/>
                <a:cs typeface="UEVOMB+ArialMT"/>
              </a:rPr>
              <a:t> </a:t>
            </a:r>
            <a:r>
              <a:rPr dirty="0" sz="1800">
                <a:solidFill>
                  <a:srgbClr val="f36b23"/>
                </a:solidFill>
                <a:latin typeface="UEVOMB+ArialMT"/>
                <a:cs typeface="UEVOMB+ArialMT"/>
              </a:rPr>
              <a:t>1.5</a:t>
            </a:r>
            <a:r>
              <a:rPr dirty="0" sz="1800">
                <a:solidFill>
                  <a:srgbClr val="f36b23"/>
                </a:solidFill>
                <a:latin typeface="UEVOMB+ArialMT"/>
                <a:cs typeface="UEVOMB+ArialMT"/>
              </a:rPr>
              <a:t> </a:t>
            </a:r>
            <a:r>
              <a:rPr dirty="0" sz="1800">
                <a:solidFill>
                  <a:srgbClr val="f36b23"/>
                </a:solidFill>
                <a:latin typeface="UEVOMB+ArialMT"/>
                <a:cs typeface="UEVOMB+ArialMT"/>
              </a:rPr>
              <a:t>Billion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732781" y="2445819"/>
            <a:ext cx="603795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381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merger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826235" y="2491539"/>
            <a:ext cx="858142" cy="3281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Pre-merger</a:t>
            </a:r>
          </a:p>
          <a:p>
            <a:pPr marL="6052" marR="0">
              <a:lnSpc>
                <a:spcPts val="900"/>
              </a:lnSpc>
              <a:spcBef>
                <a:spcPts val="184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(YTD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Jun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2023)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436491" y="2628699"/>
            <a:ext cx="683567" cy="5617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539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</a:p>
          <a:p>
            <a:pPr marL="0" marR="0">
              <a:lnSpc>
                <a:spcPts val="2400"/>
              </a:lnSpc>
              <a:spcBef>
                <a:spcPts val="523"/>
              </a:spcBef>
              <a:spcAft>
                <a:spcPts val="0"/>
              </a:spcAft>
            </a:pPr>
            <a:r>
              <a:rPr dirty="0" sz="2400" b="1">
                <a:solidFill>
                  <a:srgbClr val="ff6b00"/>
                </a:solidFill>
                <a:latin typeface="Calibri"/>
                <a:cs typeface="Calibri"/>
              </a:rPr>
              <a:t>50%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77159" y="2834439"/>
            <a:ext cx="990685" cy="343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dirty="0" sz="1200" spc="-2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</a:p>
          <a:p>
            <a:pPr marL="0" marR="0">
              <a:lnSpc>
                <a:spcPts val="1000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(Total</a:t>
            </a:r>
            <a:r>
              <a:rPr dirty="0" sz="100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Assets)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954524" y="2868576"/>
            <a:ext cx="137516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r>
              <a:rPr dirty="0" sz="2000" spc="2213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18%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272116" y="3000647"/>
            <a:ext cx="2299888" cy="507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Strong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domestic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market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presence</a:t>
            </a:r>
          </a:p>
          <a:p>
            <a:pPr marL="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a)</a:t>
            </a: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Organic</a:t>
            </a:r>
          </a:p>
          <a:p>
            <a:pPr marL="0" marR="0">
              <a:lnSpc>
                <a:spcPts val="1173"/>
              </a:lnSpc>
              <a:spcBef>
                <a:spcPts val="8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b)</a:t>
            </a: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In-Organic</a:t>
            </a: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Growth</a:t>
            </a: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-</a:t>
            </a: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050">
                <a:solidFill>
                  <a:srgbClr val="ffffff"/>
                </a:solidFill>
                <a:latin typeface="UEVOMB+ArialMT"/>
                <a:cs typeface="UEVOMB+ArialMT"/>
              </a:rPr>
              <a:t>M&amp;A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359498" y="3220925"/>
            <a:ext cx="838051" cy="716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6b00"/>
                </a:solidFill>
                <a:latin typeface="Calibri"/>
                <a:cs typeface="Calibri"/>
              </a:rPr>
              <a:t>118%</a:t>
            </a:r>
          </a:p>
          <a:p>
            <a:pPr marL="76993" marR="0">
              <a:lnSpc>
                <a:spcPts val="2400"/>
              </a:lnSpc>
              <a:spcBef>
                <a:spcPts val="539"/>
              </a:spcBef>
              <a:spcAft>
                <a:spcPts val="0"/>
              </a:spcAft>
            </a:pPr>
            <a:r>
              <a:rPr dirty="0" sz="2400" b="1">
                <a:solidFill>
                  <a:srgbClr val="ff6b00"/>
                </a:solidFill>
                <a:latin typeface="Calibri"/>
                <a:cs typeface="Calibri"/>
              </a:rPr>
              <a:t>79%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047393" y="3241956"/>
            <a:ext cx="409872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39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827944" y="3241956"/>
            <a:ext cx="409872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85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677159" y="3284019"/>
            <a:ext cx="1092420" cy="563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200" spc="-2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branches</a:t>
            </a:r>
          </a:p>
          <a:p>
            <a:pPr marL="0" marR="0">
              <a:lnSpc>
                <a:spcPts val="1200"/>
              </a:lnSpc>
              <a:spcBef>
                <a:spcPts val="17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200" spc="-2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983099" y="3615336"/>
            <a:ext cx="1415699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884</a:t>
            </a:r>
            <a:r>
              <a:rPr dirty="0" sz="2000" spc="18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1,582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878308" y="4297567"/>
            <a:ext cx="1294810" cy="415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Pre-merger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(YTD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Jun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2023)</a:t>
            </a:r>
          </a:p>
          <a:p>
            <a:pPr marL="0" marR="0">
              <a:lnSpc>
                <a:spcPts val="88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Post-merger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4974" y="4329595"/>
            <a:ext cx="389669" cy="214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188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ffffff"/>
                </a:solidFill>
                <a:latin typeface="UEVOMB+ArialMT"/>
                <a:cs typeface="UEVOMB+ArialMT"/>
              </a:rPr>
              <a:t>Mobile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dirty="0" sz="600">
                <a:solidFill>
                  <a:srgbClr val="ffffff"/>
                </a:solidFill>
                <a:latin typeface="UEVOMB+ArialMT"/>
                <a:cs typeface="UEVOMB+ArialMT"/>
              </a:rPr>
              <a:t>Banking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72574" y="4339666"/>
            <a:ext cx="668819" cy="214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0181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ffffff"/>
                </a:solidFill>
                <a:latin typeface="UEVOMB+ArialMT"/>
                <a:cs typeface="UEVOMB+ArialMT"/>
              </a:rPr>
              <a:t>Retail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dirty="0" sz="600">
                <a:solidFill>
                  <a:srgbClr val="ffffff"/>
                </a:solidFill>
                <a:latin typeface="UEVOMB+ArialMT"/>
                <a:cs typeface="UEVOMB+ArialMT"/>
              </a:rPr>
              <a:t>Internet</a:t>
            </a:r>
            <a:r>
              <a:rPr dirty="0" sz="6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600">
                <a:solidFill>
                  <a:srgbClr val="ffffff"/>
                </a:solidFill>
                <a:latin typeface="UEVOMB+ArialMT"/>
                <a:cs typeface="UEVOMB+ArialMT"/>
              </a:rPr>
              <a:t>Banking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79088" y="4338896"/>
            <a:ext cx="668819" cy="214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95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ffffff"/>
                </a:solidFill>
                <a:latin typeface="UEVOMB+ArialMT"/>
                <a:cs typeface="UEVOMB+ArialMT"/>
              </a:rPr>
              <a:t>Corporate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dirty="0" sz="600">
                <a:solidFill>
                  <a:srgbClr val="ffffff"/>
                </a:solidFill>
                <a:latin typeface="UEVOMB+ArialMT"/>
                <a:cs typeface="UEVOMB+ArialMT"/>
              </a:rPr>
              <a:t>Internet</a:t>
            </a:r>
            <a:r>
              <a:rPr dirty="0" sz="6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600">
                <a:solidFill>
                  <a:srgbClr val="ffffff"/>
                </a:solidFill>
                <a:latin typeface="UEVOMB+ArialMT"/>
                <a:cs typeface="UEVOMB+ArialMT"/>
              </a:rPr>
              <a:t>Banking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858905" y="4340737"/>
            <a:ext cx="512415" cy="214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ffffff"/>
                </a:solidFill>
                <a:latin typeface="UEVOMB+ArialMT"/>
                <a:cs typeface="UEVOMB+ArialMT"/>
              </a:rPr>
              <a:t>Transaction</a:t>
            </a:r>
          </a:p>
          <a:p>
            <a:pPr marL="61118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dirty="0" sz="600">
                <a:solidFill>
                  <a:srgbClr val="ffffff"/>
                </a:solidFill>
                <a:latin typeface="UEVOMB+ArialMT"/>
                <a:cs typeface="UEVOMB+ArialMT"/>
              </a:rPr>
              <a:t>Banking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460512" y="4430068"/>
            <a:ext cx="266737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ffffff"/>
                </a:solidFill>
                <a:latin typeface="UEVOMB+ArialMT"/>
                <a:cs typeface="UEVOMB+ArialMT"/>
              </a:rPr>
              <a:t>H2H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683218" y="5510576"/>
            <a:ext cx="3387254" cy="347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Total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Assets</a:t>
            </a:r>
            <a:r>
              <a:rPr dirty="0" sz="1050" spc="403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Net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Loans</a:t>
            </a:r>
            <a:r>
              <a:rPr dirty="0" sz="1050" spc="1138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Customer</a:t>
            </a:r>
            <a:r>
              <a:rPr dirty="0" sz="1050" spc="551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Total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Capital</a:t>
            </a:r>
          </a:p>
          <a:p>
            <a:pPr marL="1736498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GKWOFT+Arial-BoldMT"/>
                <a:cs typeface="GKWOFT+Arial-BoldMT"/>
              </a:rPr>
              <a:t>Deposits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170362" y="6199149"/>
            <a:ext cx="2957627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Internationalization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of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Our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Business</a:t>
            </a:r>
          </a:p>
          <a:p>
            <a:pPr marL="123825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&gt;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Kingdom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of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Saudi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Arabia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UEVOMB+ArialMT"/>
                <a:cs typeface="UEVOMB+ArialMT"/>
              </a:rPr>
              <a:t>(2023)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921835" y="6469978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50%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727854" y="6469978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38%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533873" y="6469978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71%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1339892" y="6469978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16%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1124" y="433716"/>
            <a:ext cx="10394581" cy="792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ESG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Commitment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to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enable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a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positive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social,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environmental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economic</a:t>
            </a:r>
          </a:p>
          <a:p>
            <a:pPr marL="328497" marR="0">
              <a:lnSpc>
                <a:spcPts val="2700"/>
              </a:lnSpc>
              <a:spcBef>
                <a:spcPts val="539"/>
              </a:spcBef>
              <a:spcAft>
                <a:spcPts val="0"/>
              </a:spcAft>
            </a:pP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impact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change,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supporting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our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stakeholders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to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prosper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and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2700">
                <a:solidFill>
                  <a:srgbClr val="ffffff"/>
                </a:solidFill>
                <a:latin typeface="NWUWBU+Calibri-Light"/>
                <a:cs typeface="NWUWBU+Calibri-Light"/>
              </a:rPr>
              <a:t>grow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42256" y="1862420"/>
            <a:ext cx="6681811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AOHVAH+Calibri-Light,Bold"/>
                <a:cs typeface="AOHVAH+Calibri-Light,Bold"/>
              </a:rPr>
              <a:t>Striving</a:t>
            </a:r>
            <a:r>
              <a:rPr dirty="0" sz="2800" spc="-66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AOHVAH+Calibri-Light,Bold"/>
                <a:cs typeface="AOHVAH+Calibri-Light,Bold"/>
              </a:rPr>
              <a:t>to</a:t>
            </a:r>
            <a:r>
              <a:rPr dirty="0" sz="2800" spc="-66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AOHVAH+Calibri-Light,Bold"/>
                <a:cs typeface="AOHVAH+Calibri-Light,Bold"/>
              </a:rPr>
              <a:t>Achieve</a:t>
            </a:r>
            <a:r>
              <a:rPr dirty="0" sz="2800" spc="-105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800">
                <a:solidFill>
                  <a:srgbClr val="fe6b01"/>
                </a:solidFill>
                <a:latin typeface="AOHVAH+Calibri-Light,Bold"/>
                <a:cs typeface="AOHVAH+Calibri-Light,Bold"/>
              </a:rPr>
              <a:t>Excellence</a:t>
            </a:r>
            <a:r>
              <a:rPr dirty="0" sz="2800" spc="-119">
                <a:solidFill>
                  <a:srgbClr val="fe6b01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AOHVAH+Calibri-Light,Bold"/>
                <a:cs typeface="AOHVAH+Calibri-Light,Bold"/>
              </a:rPr>
              <a:t>In</a:t>
            </a:r>
            <a:r>
              <a:rPr dirty="0" sz="2800" spc="-67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AOHVAH+Calibri-Light,Bold"/>
                <a:cs typeface="AOHVAH+Calibri-Light,Bold"/>
              </a:rPr>
              <a:t>Sustainability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76043" y="2846745"/>
            <a:ext cx="3617972" cy="82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2.</a:t>
            </a:r>
            <a:r>
              <a:rPr dirty="0" sz="2800" spc="-66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Sustainable</a:t>
            </a:r>
            <a:r>
              <a:rPr dirty="0" sz="2800" spc="-68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Financing</a:t>
            </a:r>
          </a:p>
          <a:p>
            <a:pPr marL="1076349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Activities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6375" y="2884448"/>
            <a:ext cx="332048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1.</a:t>
            </a:r>
            <a:r>
              <a:rPr dirty="0" sz="2800" spc="-66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Strategic</a:t>
            </a:r>
            <a:r>
              <a:rPr dirty="0" sz="2800" spc="-68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ESG</a:t>
            </a:r>
            <a:r>
              <a:rPr dirty="0" sz="2800" spc="-68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Focus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42371" y="2868018"/>
            <a:ext cx="4236747" cy="27652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7792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3.</a:t>
            </a:r>
            <a:r>
              <a:rPr dirty="0" sz="2800" spc="-66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Thought</a:t>
            </a:r>
            <a:r>
              <a:rPr dirty="0" sz="2800" spc="-68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Leadership</a:t>
            </a:r>
            <a:r>
              <a:rPr dirty="0" sz="2800" spc="-67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&amp;</a:t>
            </a:r>
          </a:p>
          <a:p>
            <a:pPr marL="1257891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Engagement</a:t>
            </a:r>
          </a:p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Exclusive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sponsor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Green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Hydrogen</a:t>
            </a:r>
          </a:p>
          <a:p>
            <a:pPr marL="1714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Summit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Oman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Arab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Federation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Markets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Sustainability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Futures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Forum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Dubai</a:t>
            </a:r>
          </a:p>
          <a:p>
            <a:pPr marL="0" marR="0">
              <a:lnSpc>
                <a:spcPts val="1843"/>
              </a:lnSpc>
              <a:spcBef>
                <a:spcPts val="2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Solar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Oman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3rd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Sustainability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Oman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attendance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6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Estidamah’s</a:t>
            </a:r>
          </a:p>
          <a:p>
            <a:pPr marL="1714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Sustainable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Workshop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9752" y="3396042"/>
            <a:ext cx="3363688" cy="1855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Conducted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benchmarking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171450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materiality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</a:p>
          <a:p>
            <a:pPr marL="0" marR="0">
              <a:lnSpc>
                <a:spcPts val="1843"/>
              </a:lnSpc>
              <a:spcBef>
                <a:spcPts val="32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Developed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</a:p>
          <a:p>
            <a:pPr marL="0" marR="0">
              <a:lnSpc>
                <a:spcPts val="1843"/>
              </a:lnSpc>
              <a:spcBef>
                <a:spcPts val="37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approved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Sohar</a:t>
            </a:r>
          </a:p>
          <a:p>
            <a:pPr marL="1714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International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October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</a:p>
          <a:p>
            <a:pPr marL="0" marR="0">
              <a:lnSpc>
                <a:spcPts val="1843"/>
              </a:lnSpc>
              <a:spcBef>
                <a:spcPts val="37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Official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launch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</a:p>
          <a:p>
            <a:pPr marL="1714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scheduled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Q1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36218" y="3807252"/>
            <a:ext cx="3395906" cy="149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Signed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mandate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World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IFC</a:t>
            </a:r>
          </a:p>
          <a:p>
            <a:pPr marL="171450" marR="0">
              <a:lnSpc>
                <a:spcPts val="1600"/>
              </a:lnSpc>
              <a:spcBef>
                <a:spcPts val="37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USD200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climate-related</a:t>
            </a:r>
          </a:p>
          <a:p>
            <a:pPr marL="1714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financing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Pipeline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450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</a:p>
          <a:p>
            <a:pPr marL="1714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sustainable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</a:p>
          <a:p>
            <a:pPr marL="17145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identified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to-date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42371" y="5598495"/>
            <a:ext cx="4194076" cy="27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MSX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Metrics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Platform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Workshop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6922" y="6245206"/>
            <a:ext cx="27768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Powered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17951" y="6261730"/>
            <a:ext cx="277686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Powered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32384" y="6287629"/>
            <a:ext cx="27768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Powered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8827" y="165870"/>
            <a:ext cx="467751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NWUWBU+Calibri-Light"/>
                <a:cs typeface="NWUWBU+Calibri-Light"/>
              </a:rPr>
              <a:t>Our</a:t>
            </a:r>
            <a:r>
              <a:rPr dirty="0" sz="44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4400">
                <a:solidFill>
                  <a:srgbClr val="ffffff"/>
                </a:solidFill>
                <a:latin typeface="NWUWBU+Calibri-Light"/>
                <a:cs typeface="NWUWBU+Calibri-Light"/>
              </a:rPr>
              <a:t>ESG</a:t>
            </a:r>
            <a:r>
              <a:rPr dirty="0" sz="44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4400">
                <a:solidFill>
                  <a:srgbClr val="ffffff"/>
                </a:solidFill>
                <a:latin typeface="NWUWBU+Calibri-Light"/>
                <a:cs typeface="NWUWBU+Calibri-Light"/>
              </a:rPr>
              <a:t>Framework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42256" y="1554415"/>
            <a:ext cx="6681811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AOHVAH+Calibri-Light,Bold"/>
                <a:cs typeface="AOHVAH+Calibri-Light,Bold"/>
              </a:rPr>
              <a:t>Striving</a:t>
            </a:r>
            <a:r>
              <a:rPr dirty="0" sz="2800" spc="-66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AOHVAH+Calibri-Light,Bold"/>
                <a:cs typeface="AOHVAH+Calibri-Light,Bold"/>
              </a:rPr>
              <a:t>to</a:t>
            </a:r>
            <a:r>
              <a:rPr dirty="0" sz="2800" spc="-66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AOHVAH+Calibri-Light,Bold"/>
                <a:cs typeface="AOHVAH+Calibri-Light,Bold"/>
              </a:rPr>
              <a:t>Achieve</a:t>
            </a:r>
            <a:r>
              <a:rPr dirty="0" sz="2800" spc="-105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800">
                <a:solidFill>
                  <a:srgbClr val="fe6b01"/>
                </a:solidFill>
                <a:latin typeface="AOHVAH+Calibri-Light,Bold"/>
                <a:cs typeface="AOHVAH+Calibri-Light,Bold"/>
              </a:rPr>
              <a:t>Excellence</a:t>
            </a:r>
            <a:r>
              <a:rPr dirty="0" sz="2800" spc="-119">
                <a:solidFill>
                  <a:srgbClr val="fe6b01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AOHVAH+Calibri-Light,Bold"/>
                <a:cs typeface="AOHVAH+Calibri-Light,Bold"/>
              </a:rPr>
              <a:t>In</a:t>
            </a:r>
            <a:r>
              <a:rPr dirty="0" sz="2800" spc="-67">
                <a:solidFill>
                  <a:srgbClr val="ffffff"/>
                </a:solidFill>
                <a:latin typeface="AOHVAH+Calibri-Light,Bold"/>
                <a:cs typeface="AOHVAH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AOHVAH+Calibri-Light,Bold"/>
                <a:cs typeface="AOHVAH+Calibri-Light,Bold"/>
              </a:rPr>
              <a:t>Sustainability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98971" y="2659214"/>
            <a:ext cx="3458509" cy="51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150" spc="-46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Governance,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Compliance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Ethics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(Culture)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(AML</a:t>
            </a:r>
          </a:p>
          <a:p>
            <a:pPr marL="85725" marR="0">
              <a:lnSpc>
                <a:spcPts val="1228"/>
              </a:lnSpc>
              <a:spcBef>
                <a:spcPts val="14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Anti-corruption;</a:t>
            </a:r>
            <a:r>
              <a:rPr dirty="0" sz="1100" spc="-11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Transparency;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Financial</a:t>
            </a:r>
          </a:p>
          <a:p>
            <a:pPr marL="85725" marR="0">
              <a:lnSpc>
                <a:spcPts val="1228"/>
              </a:lnSpc>
              <a:spcBef>
                <a:spcPts val="75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performance)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4102" y="2788160"/>
            <a:ext cx="3033796" cy="51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150" spc="703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Sustainable</a:t>
            </a:r>
            <a:r>
              <a:rPr dirty="0" sz="1100" spc="15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Finance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Investment</a:t>
            </a:r>
          </a:p>
          <a:p>
            <a:pPr marL="180974" marR="0">
              <a:lnSpc>
                <a:spcPts val="1228"/>
              </a:lnSpc>
              <a:spcBef>
                <a:spcPts val="14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(Decarbonisation;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NetZero;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Biodiversity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and</a:t>
            </a:r>
          </a:p>
          <a:p>
            <a:pPr marL="180974" marR="0">
              <a:lnSpc>
                <a:spcPts val="1228"/>
              </a:lnSpc>
              <a:spcBef>
                <a:spcPts val="75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Natural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Capital)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98971" y="3200487"/>
            <a:ext cx="2752561" cy="201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150" spc="-46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Sustainable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Supply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Chain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/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Procurement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5077" y="3271683"/>
            <a:ext cx="2262569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E&amp;S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Product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/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Service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Innovation)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98971" y="3423246"/>
            <a:ext cx="3497321" cy="3591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150" spc="-46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E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S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risk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management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(ESRM)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(including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climate</a:t>
            </a:r>
          </a:p>
          <a:p>
            <a:pPr marL="85725" marR="0">
              <a:lnSpc>
                <a:spcPts val="1228"/>
              </a:lnSpc>
              <a:spcBef>
                <a:spcPts val="14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risk)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4102" y="3488692"/>
            <a:ext cx="2723338" cy="3591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150" spc="703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Direct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environmental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footprint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(Energy;</a:t>
            </a:r>
          </a:p>
          <a:p>
            <a:pPr marL="180974" marR="0">
              <a:lnSpc>
                <a:spcPts val="1228"/>
              </a:lnSpc>
              <a:spcBef>
                <a:spcPts val="14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Waste;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Water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management)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17845" y="3501158"/>
            <a:ext cx="1242745" cy="757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Enabling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the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transition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to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a</a:t>
            </a:r>
          </a:p>
          <a:p>
            <a:pPr marL="92075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sustainable</a:t>
            </a:r>
          </a:p>
          <a:p>
            <a:pPr marL="313531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future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79564" y="3501158"/>
            <a:ext cx="1079072" cy="5791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287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Embedding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responsible</a:t>
            </a:r>
          </a:p>
          <a:p>
            <a:pPr marL="105568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business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8971" y="3805261"/>
            <a:ext cx="1355886" cy="201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150" spc="-46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Digital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Leadership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20839" y="4036082"/>
            <a:ext cx="996360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operations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91475" y="4449323"/>
            <a:ext cx="3103900" cy="51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150" spc="628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Human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Capital</a:t>
            </a:r>
            <a:r>
              <a:rPr dirty="0" sz="1100" spc="15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(Employee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Health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Safety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and</a:t>
            </a:r>
          </a:p>
          <a:p>
            <a:pPr marL="171449" marR="0">
              <a:lnSpc>
                <a:spcPts val="1228"/>
              </a:lnSpc>
              <a:spcBef>
                <a:spcPts val="14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Wellbeing;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Diversity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Inclusion;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Talent</a:t>
            </a:r>
          </a:p>
          <a:p>
            <a:pPr marL="171449" marR="0">
              <a:lnSpc>
                <a:spcPts val="1228"/>
              </a:lnSpc>
              <a:spcBef>
                <a:spcPts val="75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Attraction;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Engagement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&amp;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Retention;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81972" y="4554198"/>
            <a:ext cx="685995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1d1d1d"/>
                </a:solidFill>
                <a:latin typeface="GKWOFT+Arial-BoldMT"/>
                <a:cs typeface="GKWOFT+Arial-BoldMT"/>
              </a:rPr>
              <a:t>Strategy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529979" y="4575749"/>
            <a:ext cx="1951338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d966"/>
                </a:solidFill>
                <a:latin typeface="GKWOFT+Arial-BoldMT"/>
                <a:cs typeface="GKWOFT+Arial-BoldMT"/>
              </a:rPr>
              <a:t>Underpinned</a:t>
            </a:r>
            <a:r>
              <a:rPr dirty="0" sz="1100" b="1">
                <a:solidFill>
                  <a:srgbClr val="ffd966"/>
                </a:solidFill>
                <a:latin typeface="GKWOFT+Arial-BoldMT"/>
                <a:cs typeface="GKWOFT+Arial-BoldMT"/>
              </a:rPr>
              <a:t> </a:t>
            </a:r>
            <a:r>
              <a:rPr dirty="0" sz="1100" b="1">
                <a:solidFill>
                  <a:srgbClr val="ffd966"/>
                </a:solidFill>
                <a:latin typeface="GKWOFT+Arial-BoldMT"/>
                <a:cs typeface="GKWOFT+Arial-BoldMT"/>
              </a:rPr>
              <a:t>by</a:t>
            </a:r>
            <a:r>
              <a:rPr dirty="0" sz="1100" b="1">
                <a:solidFill>
                  <a:srgbClr val="ffd966"/>
                </a:solidFill>
                <a:latin typeface="GKWOFT+Arial-BoldMT"/>
                <a:cs typeface="GKWOFT+Arial-BoldMT"/>
              </a:rPr>
              <a:t> </a:t>
            </a:r>
            <a:r>
              <a:rPr dirty="0" sz="1100" b="1">
                <a:solidFill>
                  <a:srgbClr val="ffd966"/>
                </a:solidFill>
                <a:latin typeface="GKWOFT+Arial-BoldMT"/>
                <a:cs typeface="GKWOFT+Arial-BoldMT"/>
              </a:rPr>
              <a:t>our</a:t>
            </a:r>
            <a:r>
              <a:rPr dirty="0" sz="1100" b="1">
                <a:solidFill>
                  <a:srgbClr val="ffd966"/>
                </a:solidFill>
                <a:latin typeface="GKWOFT+Arial-BoldMT"/>
                <a:cs typeface="GKWOFT+Arial-BoldMT"/>
              </a:rPr>
              <a:t> </a:t>
            </a:r>
            <a:r>
              <a:rPr dirty="0" sz="1100" b="1">
                <a:solidFill>
                  <a:srgbClr val="ffd966"/>
                </a:solidFill>
                <a:latin typeface="GKWOFT+Arial-BoldMT"/>
                <a:cs typeface="GKWOFT+Arial-BoldMT"/>
              </a:rPr>
              <a:t>values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010256" y="4885818"/>
            <a:ext cx="945509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Be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Straight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Up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62925" y="4932846"/>
            <a:ext cx="2496287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Employee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Training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Development)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91475" y="5149855"/>
            <a:ext cx="3001341" cy="3591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150" spc="628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Customer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protection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(Privacy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security;</a:t>
            </a:r>
          </a:p>
          <a:p>
            <a:pPr marL="171449" marR="0">
              <a:lnSpc>
                <a:spcPts val="1228"/>
              </a:lnSpc>
              <a:spcBef>
                <a:spcPts val="14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Responsible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Communications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&amp;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Marketing)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086738" y="5419577"/>
            <a:ext cx="1931377" cy="757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5425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Empowering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and</a:t>
            </a:r>
          </a:p>
          <a:p>
            <a:pPr marL="94456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developing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people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–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employees,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customers</a:t>
            </a:r>
          </a:p>
          <a:p>
            <a:pPr marL="211137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and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GKWOFT+Arial-BoldMT"/>
                <a:cs typeface="GKWOFT+Arial-BoldMT"/>
              </a:rPr>
              <a:t>communities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91475" y="5531871"/>
            <a:ext cx="1651161" cy="201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150" spc="628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Customer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experience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257458" y="5614556"/>
            <a:ext cx="622040" cy="302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Be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Open</a:t>
            </a:r>
          </a:p>
          <a:p>
            <a:pPr marL="34925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Minded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116417" y="5626201"/>
            <a:ext cx="539649" cy="302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Make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it</a:t>
            </a:r>
          </a:p>
          <a:p>
            <a:pPr marL="34925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better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231687" y="5681291"/>
            <a:ext cx="505768" cy="167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UEVOMB+ArialMT"/>
                <a:cs typeface="UEVOMB+ArialMT"/>
              </a:rPr>
              <a:t>Values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91475" y="5754629"/>
            <a:ext cx="2558931" cy="3591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150" spc="628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Financial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inclusion,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accessibility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and</a:t>
            </a:r>
          </a:p>
          <a:p>
            <a:pPr marL="171449" marR="0">
              <a:lnSpc>
                <a:spcPts val="1228"/>
              </a:lnSpc>
              <a:spcBef>
                <a:spcPts val="14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education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(financial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empowerment)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91475" y="6136645"/>
            <a:ext cx="3024669" cy="3591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UEVOMB+ArialMT"/>
                <a:cs typeface="UEVOMB+ArialMT"/>
              </a:rPr>
              <a:t>•</a:t>
            </a:r>
            <a:r>
              <a:rPr dirty="0" sz="1150" spc="628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Community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investment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socio-economic</a:t>
            </a:r>
          </a:p>
          <a:p>
            <a:pPr marL="171449" marR="0">
              <a:lnSpc>
                <a:spcPts val="1228"/>
              </a:lnSpc>
              <a:spcBef>
                <a:spcPts val="14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development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UEVOMB+ArialMT"/>
                <a:cs typeface="UEVOMB+ArialMT"/>
              </a:rPr>
              <a:t>[CSR]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853638" y="6514693"/>
            <a:ext cx="1173309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Do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the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Right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GKWOFT+Arial-BoldMT"/>
                <a:cs typeface="GKWOFT+Arial-BoldMT"/>
              </a:rPr>
              <a:t>Thing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70582" y="2313944"/>
            <a:ext cx="3785554" cy="1980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73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GKWOFT+Arial-BoldMT"/>
                <a:cs typeface="GKWOFT+Arial-BoldMT"/>
              </a:rPr>
              <a:t>Financial</a:t>
            </a:r>
          </a:p>
          <a:p>
            <a:pPr marL="0" marR="0">
              <a:lnSpc>
                <a:spcPts val="7373"/>
              </a:lnSpc>
              <a:spcBef>
                <a:spcPts val="546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GKWOFT+Arial-BoldMT"/>
                <a:cs typeface="GKWOFT+Arial-BoldMT"/>
              </a:rPr>
              <a:t>Review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46412" y="185203"/>
            <a:ext cx="6256734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e6b01"/>
                </a:solidFill>
                <a:latin typeface="GKWOFT+Arial-BoldMT"/>
                <a:cs typeface="GKWOFT+Arial-BoldMT"/>
              </a:rPr>
              <a:t>Our</a:t>
            </a:r>
            <a:r>
              <a:rPr dirty="0" sz="3600" b="1">
                <a:solidFill>
                  <a:srgbClr val="fe6b01"/>
                </a:solidFill>
                <a:latin typeface="GKWOFT+Arial-BoldMT"/>
                <a:cs typeface="GKWOFT+Arial-BoldMT"/>
              </a:rPr>
              <a:t> </a:t>
            </a:r>
            <a:r>
              <a:rPr dirty="0" sz="3600" b="1">
                <a:solidFill>
                  <a:srgbClr val="fe6b01"/>
                </a:solidFill>
                <a:latin typeface="GKWOFT+Arial-BoldMT"/>
                <a:cs typeface="GKWOFT+Arial-BoldMT"/>
              </a:rPr>
              <a:t>Results</a:t>
            </a:r>
            <a:r>
              <a:rPr dirty="0" sz="3600" spc="14" b="1">
                <a:solidFill>
                  <a:srgbClr val="fe6b01"/>
                </a:solidFill>
                <a:latin typeface="GKWOFT+Arial-BoldMT"/>
                <a:cs typeface="GKWOFT+Arial-BoldMT"/>
              </a:rPr>
              <a:t> </a:t>
            </a:r>
            <a:r>
              <a:rPr dirty="0" sz="3200">
                <a:solidFill>
                  <a:srgbClr val="fe6b01"/>
                </a:solidFill>
                <a:latin typeface="UEVOMB+ArialMT"/>
                <a:cs typeface="UEVOMB+ArialMT"/>
              </a:rPr>
              <a:t>(September</a:t>
            </a:r>
            <a:r>
              <a:rPr dirty="0" sz="3200">
                <a:solidFill>
                  <a:srgbClr val="fe6b01"/>
                </a:solidFill>
                <a:latin typeface="UEVOMB+ArialMT"/>
                <a:cs typeface="UEVOMB+ArialMT"/>
              </a:rPr>
              <a:t> </a:t>
            </a:r>
            <a:r>
              <a:rPr dirty="0" sz="3200">
                <a:solidFill>
                  <a:srgbClr val="fe6b01"/>
                </a:solidFill>
                <a:latin typeface="UEVOMB+ArialMT"/>
                <a:cs typeface="UEVOMB+ArialMT"/>
              </a:rPr>
              <a:t>2023</a:t>
            </a:r>
            <a:r>
              <a:rPr dirty="0" sz="3200">
                <a:solidFill>
                  <a:srgbClr val="fe6b01"/>
                </a:solidFill>
                <a:latin typeface="UEVOMB+ArialMT"/>
                <a:cs typeface="UEVOMB+ArialMT"/>
              </a:rPr>
              <a:t> </a:t>
            </a:r>
            <a:r>
              <a:rPr dirty="0" sz="3200">
                <a:solidFill>
                  <a:srgbClr val="fe6b01"/>
                </a:solidFill>
                <a:latin typeface="UEVOMB+ArialMT"/>
                <a:cs typeface="UEVOMB+ArialMT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88107" y="1536896"/>
            <a:ext cx="215957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Earnings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(RO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33872" y="2172804"/>
            <a:ext cx="1858537" cy="571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Operating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Income</a:t>
            </a:r>
          </a:p>
          <a:p>
            <a:pPr marL="326082" marR="0">
              <a:lnSpc>
                <a:spcPts val="2000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000" b="1">
                <a:solidFill>
                  <a:srgbClr val="385723"/>
                </a:solidFill>
                <a:latin typeface="Calibri"/>
                <a:cs typeface="Calibri"/>
              </a:rPr>
              <a:t>125.9</a:t>
            </a:r>
            <a:r>
              <a:rPr dirty="0" sz="2000" b="1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85723"/>
                </a:solidFill>
                <a:latin typeface="Calibri"/>
                <a:cs typeface="Calibri"/>
              </a:rPr>
              <a:t>(+30%)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4177" y="2169855"/>
            <a:ext cx="1081585" cy="571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Net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Profit</a:t>
            </a:r>
          </a:p>
          <a:p>
            <a:pPr marL="6455" marR="0">
              <a:lnSpc>
                <a:spcPts val="2000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000" b="1">
                <a:solidFill>
                  <a:srgbClr val="385723"/>
                </a:solidFill>
                <a:latin typeface="Calibri"/>
                <a:cs typeface="Calibri"/>
              </a:rPr>
              <a:t>45.7</a:t>
            </a:r>
          </a:p>
          <a:p>
            <a:pPr marL="51763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385723"/>
                </a:solidFill>
                <a:latin typeface="Calibri"/>
                <a:cs typeface="Calibri"/>
              </a:rPr>
              <a:t>(+63%)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51716" y="2174478"/>
            <a:ext cx="1688975" cy="571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Operating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Profit</a:t>
            </a:r>
          </a:p>
          <a:p>
            <a:pPr marL="305302" marR="0">
              <a:lnSpc>
                <a:spcPts val="2000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000" b="1">
                <a:solidFill>
                  <a:srgbClr val="385723"/>
                </a:solidFill>
                <a:latin typeface="Calibri"/>
                <a:cs typeface="Calibri"/>
              </a:rPr>
              <a:t>76.5</a:t>
            </a:r>
            <a:r>
              <a:rPr dirty="0" sz="2000" b="1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85723"/>
                </a:solidFill>
                <a:latin typeface="Calibri"/>
                <a:cs typeface="Calibri"/>
              </a:rPr>
              <a:t>(+34%)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25285" y="3349187"/>
            <a:ext cx="2988919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Sheet</a:t>
            </a:r>
            <a:r>
              <a:rPr dirty="0" sz="2800" spc="3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(RO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36551" y="3911990"/>
            <a:ext cx="1293325" cy="571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Total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Assets</a:t>
            </a:r>
          </a:p>
          <a:p>
            <a:pPr marL="73948" marR="0">
              <a:lnSpc>
                <a:spcPts val="2000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000" b="1">
                <a:solidFill>
                  <a:srgbClr val="173048"/>
                </a:solidFill>
                <a:latin typeface="Calibri"/>
                <a:cs typeface="Calibri"/>
              </a:rPr>
              <a:t>6,369</a:t>
            </a:r>
            <a:r>
              <a:rPr dirty="0" sz="2000" b="1">
                <a:solidFill>
                  <a:srgbClr val="173048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048"/>
                </a:solidFill>
                <a:latin typeface="Calibri"/>
                <a:cs typeface="Calibri"/>
              </a:rPr>
              <a:t>(50%)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39945" y="3911991"/>
            <a:ext cx="1287543" cy="571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Total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Equity</a:t>
            </a:r>
          </a:p>
          <a:p>
            <a:pPr marL="167512" marR="0">
              <a:lnSpc>
                <a:spcPts val="2000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000" b="1">
                <a:solidFill>
                  <a:srgbClr val="173048"/>
                </a:solidFill>
                <a:latin typeface="Calibri"/>
                <a:cs typeface="Calibri"/>
              </a:rPr>
              <a:t>689</a:t>
            </a:r>
            <a:r>
              <a:rPr dirty="0" sz="2000" b="1">
                <a:solidFill>
                  <a:srgbClr val="173048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048"/>
                </a:solidFill>
                <a:latin typeface="Calibri"/>
                <a:cs typeface="Calibri"/>
              </a:rPr>
              <a:t>(23%)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17634" y="3914274"/>
            <a:ext cx="1119171" cy="571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481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Net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Loans</a:t>
            </a:r>
          </a:p>
          <a:p>
            <a:pPr marL="0" marR="0">
              <a:lnSpc>
                <a:spcPts val="2000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000" b="1">
                <a:solidFill>
                  <a:srgbClr val="193148"/>
                </a:solidFill>
                <a:latin typeface="Calibri"/>
                <a:cs typeface="Calibri"/>
              </a:rPr>
              <a:t>4,131</a:t>
            </a:r>
          </a:p>
          <a:p>
            <a:pPr marL="636587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173048"/>
                </a:solidFill>
                <a:latin typeface="Calibri"/>
                <a:cs typeface="Calibri"/>
              </a:rPr>
              <a:t>(48%)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68620" y="3905893"/>
            <a:ext cx="1509352" cy="571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Total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Deposits</a:t>
            </a:r>
          </a:p>
          <a:p>
            <a:pPr marL="182680" marR="0">
              <a:lnSpc>
                <a:spcPts val="2000"/>
              </a:lnSpc>
              <a:spcBef>
                <a:spcPts val="397"/>
              </a:spcBef>
              <a:spcAft>
                <a:spcPts val="0"/>
              </a:spcAft>
            </a:pPr>
            <a:r>
              <a:rPr dirty="0" sz="2000" b="1">
                <a:solidFill>
                  <a:srgbClr val="173048"/>
                </a:solidFill>
                <a:latin typeface="Calibri"/>
                <a:cs typeface="Calibri"/>
              </a:rPr>
              <a:t>4,626</a:t>
            </a:r>
          </a:p>
          <a:p>
            <a:pPr marL="819267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173048"/>
                </a:solidFill>
                <a:latin typeface="Calibri"/>
                <a:cs typeface="Calibri"/>
              </a:rPr>
              <a:t>(76%)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0310" y="5051202"/>
            <a:ext cx="510780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 b="1">
                <a:solidFill>
                  <a:srgbClr val="ffffff"/>
                </a:solidFill>
                <a:latin typeface="Calibri"/>
                <a:cs typeface="Calibri"/>
              </a:rPr>
              <a:t>Earnings</a:t>
            </a:r>
            <a:r>
              <a:rPr dirty="0" sz="2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fffff"/>
                </a:solidFill>
                <a:latin typeface="Calibri"/>
                <a:cs typeface="Calibri"/>
              </a:rPr>
              <a:t>Profitability</a:t>
            </a:r>
            <a:r>
              <a:rPr dirty="0" sz="2300" spc="259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Credit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22624" y="5055412"/>
            <a:ext cx="188803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Capitalization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16588" y="5055412"/>
            <a:ext cx="260958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Liquidity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515854" y="5198287"/>
            <a:ext cx="2815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(1)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6783" y="5642429"/>
            <a:ext cx="611832" cy="5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967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ROE</a:t>
            </a:r>
          </a:p>
          <a:p>
            <a:pPr marL="0" marR="0">
              <a:lnSpc>
                <a:spcPts val="1800"/>
              </a:lnSpc>
              <a:spcBef>
                <a:spcPts val="357"/>
              </a:spcBef>
              <a:spcAft>
                <a:spcPts val="0"/>
              </a:spcAft>
            </a:pPr>
            <a:r>
              <a:rPr dirty="0" sz="1800" b="1">
                <a:solidFill>
                  <a:srgbClr val="363c45"/>
                </a:solidFill>
                <a:latin typeface="Calibri"/>
                <a:cs typeface="Calibri"/>
              </a:rPr>
              <a:t>9.7%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27647" y="5642429"/>
            <a:ext cx="611832" cy="5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656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ROA</a:t>
            </a:r>
          </a:p>
          <a:p>
            <a:pPr marL="0" marR="0">
              <a:lnSpc>
                <a:spcPts val="1800"/>
              </a:lnSpc>
              <a:spcBef>
                <a:spcPts val="357"/>
              </a:spcBef>
              <a:spcAft>
                <a:spcPts val="0"/>
              </a:spcAft>
            </a:pPr>
            <a:r>
              <a:rPr dirty="0" sz="1800" b="1">
                <a:solidFill>
                  <a:srgbClr val="363c45"/>
                </a:solidFill>
                <a:latin typeface="Calibri"/>
                <a:cs typeface="Calibri"/>
              </a:rPr>
              <a:t>1.2%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81256" y="5642429"/>
            <a:ext cx="727695" cy="5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225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CIR</a:t>
            </a:r>
          </a:p>
          <a:p>
            <a:pPr marL="0" marR="0">
              <a:lnSpc>
                <a:spcPts val="1800"/>
              </a:lnSpc>
              <a:spcBef>
                <a:spcPts val="357"/>
              </a:spcBef>
              <a:spcAft>
                <a:spcPts val="0"/>
              </a:spcAft>
            </a:pPr>
            <a:r>
              <a:rPr dirty="0" sz="1800" b="1">
                <a:solidFill>
                  <a:srgbClr val="363c45"/>
                </a:solidFill>
                <a:latin typeface="Calibri"/>
                <a:cs typeface="Calibri"/>
              </a:rPr>
              <a:t>39.3%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208479" y="5637979"/>
            <a:ext cx="220876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NPL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Ratio</a:t>
            </a:r>
            <a:r>
              <a:rPr dirty="0" sz="1600" spc="1409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95959"/>
                </a:solidFill>
                <a:latin typeface="Calibri"/>
                <a:cs typeface="Calibri"/>
              </a:rPr>
              <a:t>NPL</a:t>
            </a:r>
            <a:r>
              <a:rPr dirty="0" sz="14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95959"/>
                </a:solidFill>
                <a:latin typeface="Calibri"/>
                <a:cs typeface="Calibri"/>
              </a:rPr>
              <a:t>Coverage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570484" y="5638340"/>
            <a:ext cx="60834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CET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40413" y="5638160"/>
            <a:ext cx="62602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Tier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388360" y="5640142"/>
            <a:ext cx="49748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CAR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226036" y="5636435"/>
            <a:ext cx="666638" cy="5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427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LCR</a:t>
            </a:r>
          </a:p>
          <a:p>
            <a:pPr marL="0" marR="0">
              <a:lnSpc>
                <a:spcPts val="1800"/>
              </a:lnSpc>
              <a:spcBef>
                <a:spcPts val="357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138%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239653" y="5636435"/>
            <a:ext cx="666638" cy="5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893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NSFR</a:t>
            </a:r>
          </a:p>
          <a:p>
            <a:pPr marL="0" marR="0">
              <a:lnSpc>
                <a:spcPts val="1800"/>
              </a:lnSpc>
              <a:spcBef>
                <a:spcPts val="357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129%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220726" y="5636435"/>
            <a:ext cx="795732" cy="5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CASA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%</a:t>
            </a:r>
          </a:p>
          <a:p>
            <a:pPr marL="121791" marR="0">
              <a:lnSpc>
                <a:spcPts val="1800"/>
              </a:lnSpc>
              <a:spcBef>
                <a:spcPts val="357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66%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334649" y="5633323"/>
            <a:ext cx="660806" cy="5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LTD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%</a:t>
            </a:r>
          </a:p>
          <a:p>
            <a:pPr marL="47327" marR="0">
              <a:lnSpc>
                <a:spcPts val="1800"/>
              </a:lnSpc>
              <a:spcBef>
                <a:spcPts val="357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89%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385435" y="5886543"/>
            <a:ext cx="61183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620606"/>
                </a:solidFill>
                <a:latin typeface="Calibri"/>
                <a:cs typeface="Calibri"/>
              </a:rPr>
              <a:t>4.9%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495666" y="5871881"/>
            <a:ext cx="66663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620606"/>
                </a:solidFill>
                <a:latin typeface="Calibri"/>
                <a:cs typeface="Calibri"/>
              </a:rPr>
              <a:t>102%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510952" y="5886724"/>
            <a:ext cx="2490209" cy="2686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686506"/>
                </a:solidFill>
                <a:latin typeface="Calibri"/>
                <a:cs typeface="Calibri"/>
              </a:rPr>
              <a:t>13.5%</a:t>
            </a:r>
            <a:r>
              <a:rPr dirty="0" sz="1800" spc="1987" b="1">
                <a:solidFill>
                  <a:srgbClr val="68650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86506"/>
                </a:solidFill>
                <a:latin typeface="Calibri"/>
                <a:cs typeface="Calibri"/>
              </a:rPr>
              <a:t>15.6%</a:t>
            </a:r>
            <a:r>
              <a:rPr dirty="0" sz="1800" spc="2032" b="1">
                <a:solidFill>
                  <a:srgbClr val="68650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86506"/>
                </a:solidFill>
                <a:latin typeface="Calibri"/>
                <a:cs typeface="Calibri"/>
              </a:rPr>
              <a:t>16.2%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4789" y="6587778"/>
            <a:ext cx="4290947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NWUWBU+Calibri-Light"/>
                <a:cs typeface="NWUWBU+Calibri-Light"/>
              </a:rPr>
              <a:t>Note</a:t>
            </a:r>
            <a:r>
              <a:rPr dirty="0" sz="11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NWUWBU+Calibri-Light"/>
                <a:cs typeface="NWUWBU+Calibri-Light"/>
              </a:rPr>
              <a:t>1</a:t>
            </a:r>
            <a:r>
              <a:rPr dirty="0" sz="11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NWUWBU+Calibri-Light"/>
                <a:cs typeface="NWUWBU+Calibri-Light"/>
              </a:rPr>
              <a:t>:</a:t>
            </a:r>
            <a:r>
              <a:rPr dirty="0" sz="1100">
                <a:solidFill>
                  <a:srgbClr val="ffffff"/>
                </a:solidFill>
                <a:latin typeface="NWUWBU+Calibri-Light"/>
                <a:cs typeface="NWUWBU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WURMJK+Calibri-LightItalic"/>
                <a:cs typeface="WURMJK+Calibri-LightItalic"/>
              </a:rPr>
              <a:t>Capital</a:t>
            </a:r>
            <a:r>
              <a:rPr dirty="0" sz="1100" spc="-26">
                <a:solidFill>
                  <a:srgbClr val="ffffff"/>
                </a:solidFill>
                <a:latin typeface="WURMJK+Calibri-LightItalic"/>
                <a:cs typeface="WURMJK+Calibri-LightItalic"/>
              </a:rPr>
              <a:t> </a:t>
            </a:r>
            <a:r>
              <a:rPr dirty="0" sz="1100">
                <a:solidFill>
                  <a:srgbClr val="ffffff"/>
                </a:solidFill>
                <a:latin typeface="WURMJK+Calibri-LightItalic"/>
                <a:cs typeface="WURMJK+Calibri-LightItalic"/>
              </a:rPr>
              <a:t>Ratios</a:t>
            </a:r>
            <a:r>
              <a:rPr dirty="0" sz="1100" spc="-26">
                <a:solidFill>
                  <a:srgbClr val="ffffff"/>
                </a:solidFill>
                <a:latin typeface="WURMJK+Calibri-LightItalic"/>
                <a:cs typeface="WURMJK+Calibri-LightItalic"/>
              </a:rPr>
              <a:t> </a:t>
            </a:r>
            <a:r>
              <a:rPr dirty="0" sz="1100">
                <a:solidFill>
                  <a:srgbClr val="ffffff"/>
                </a:solidFill>
                <a:latin typeface="WURMJK+Calibri-LightItalic"/>
                <a:cs typeface="WURMJK+Calibri-LightItalic"/>
              </a:rPr>
              <a:t>for</a:t>
            </a:r>
            <a:r>
              <a:rPr dirty="0" sz="1100" spc="-26">
                <a:solidFill>
                  <a:srgbClr val="ffffff"/>
                </a:solidFill>
                <a:latin typeface="WURMJK+Calibri-LightItalic"/>
                <a:cs typeface="WURMJK+Calibri-LightItalic"/>
              </a:rPr>
              <a:t> </a:t>
            </a:r>
            <a:r>
              <a:rPr dirty="0" sz="1100">
                <a:solidFill>
                  <a:srgbClr val="ffffff"/>
                </a:solidFill>
                <a:latin typeface="WURMJK+Calibri-LightItalic"/>
                <a:cs typeface="WURMJK+Calibri-LightItalic"/>
              </a:rPr>
              <a:t>interim</a:t>
            </a:r>
            <a:r>
              <a:rPr dirty="0" sz="1100" spc="-25">
                <a:solidFill>
                  <a:srgbClr val="ffffff"/>
                </a:solidFill>
                <a:latin typeface="WURMJK+Calibri-LightItalic"/>
                <a:cs typeface="WURMJK+Calibri-LightItalic"/>
              </a:rPr>
              <a:t> </a:t>
            </a:r>
            <a:r>
              <a:rPr dirty="0" sz="1100">
                <a:solidFill>
                  <a:srgbClr val="ffffff"/>
                </a:solidFill>
                <a:latin typeface="WURMJK+Calibri-LightItalic"/>
                <a:cs typeface="WURMJK+Calibri-LightItalic"/>
              </a:rPr>
              <a:t>reporting</a:t>
            </a:r>
            <a:r>
              <a:rPr dirty="0" sz="1100" spc="-26">
                <a:solidFill>
                  <a:srgbClr val="ffffff"/>
                </a:solidFill>
                <a:latin typeface="WURMJK+Calibri-LightItalic"/>
                <a:cs typeface="WURMJK+Calibri-LightItalic"/>
              </a:rPr>
              <a:t> </a:t>
            </a:r>
            <a:r>
              <a:rPr dirty="0" sz="1100">
                <a:solidFill>
                  <a:srgbClr val="ffffff"/>
                </a:solidFill>
                <a:latin typeface="WURMJK+Calibri-LightItalic"/>
                <a:cs typeface="WURMJK+Calibri-LightItalic"/>
              </a:rPr>
              <a:t>periods</a:t>
            </a:r>
            <a:r>
              <a:rPr dirty="0" sz="1100" spc="-26">
                <a:solidFill>
                  <a:srgbClr val="ffffff"/>
                </a:solidFill>
                <a:latin typeface="WURMJK+Calibri-LightItalic"/>
                <a:cs typeface="WURMJK+Calibri-LightItalic"/>
              </a:rPr>
              <a:t> </a:t>
            </a:r>
            <a:r>
              <a:rPr dirty="0" sz="1100">
                <a:solidFill>
                  <a:srgbClr val="ffffff"/>
                </a:solidFill>
                <a:latin typeface="WURMJK+Calibri-LightItalic"/>
                <a:cs typeface="WURMJK+Calibri-LightItalic"/>
              </a:rPr>
              <a:t>exclude</a:t>
            </a:r>
            <a:r>
              <a:rPr dirty="0" sz="1100" spc="-26">
                <a:solidFill>
                  <a:srgbClr val="ffffff"/>
                </a:solidFill>
                <a:latin typeface="WURMJK+Calibri-LightItalic"/>
                <a:cs typeface="WURMJK+Calibri-LightItalic"/>
              </a:rPr>
              <a:t> </a:t>
            </a:r>
            <a:r>
              <a:rPr dirty="0" sz="1100">
                <a:solidFill>
                  <a:srgbClr val="ffffff"/>
                </a:solidFill>
                <a:latin typeface="WURMJK+Calibri-LightItalic"/>
                <a:cs typeface="WURMJK+Calibri-LightItalic"/>
              </a:rPr>
              <a:t>interim</a:t>
            </a:r>
            <a:r>
              <a:rPr dirty="0" sz="1100" spc="-25">
                <a:solidFill>
                  <a:srgbClr val="ffffff"/>
                </a:solidFill>
                <a:latin typeface="WURMJK+Calibri-LightItalic"/>
                <a:cs typeface="WURMJK+Calibri-LightItalic"/>
              </a:rPr>
              <a:t> </a:t>
            </a:r>
            <a:r>
              <a:rPr dirty="0" sz="1100">
                <a:solidFill>
                  <a:srgbClr val="ffffff"/>
                </a:solidFill>
                <a:latin typeface="WURMJK+Calibri-LightItalic"/>
                <a:cs typeface="WURMJK+Calibri-LightItalic"/>
              </a:rPr>
              <a:t>profits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2023-12-20T23:53:40-06:00</dcterms:modified>
</cp:coreProperties>
</file>