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12192000" cy="6858000"/>
  <p:embeddedFontLst>
    <p:embeddedFont>
      <p:font typeface="TJVAMQ+Arial-BoldMT"/>
      <p:regular r:id="rId25"/>
    </p:embeddedFont>
    <p:embeddedFont>
      <p:font typeface="VFKPGU+Arial-BoldItalicMT"/>
      <p:regular r:id="rId26"/>
    </p:embeddedFont>
    <p:embeddedFont>
      <p:font typeface="JRUUDE+Arial-ItalicMT"/>
      <p:regular r:id="rId27"/>
    </p:embeddedFont>
    <p:embeddedFont>
      <p:font typeface="JMRWBN+ArialMT"/>
      <p:regular r:id="rId28"/>
    </p:embeddedFont>
    <p:embeddedFont>
      <p:font typeface="CNPVLL+Calibri-Light"/>
      <p:regular r:id="rId29"/>
    </p:embeddedFont>
    <p:embeddedFont>
      <p:font typeface="KGCNSR+Calibri-Light,Bold"/>
      <p:regular r:id="rId30"/>
    </p:embeddedFont>
    <p:embeddedFont>
      <p:font typeface="AIREQU+SegoeUI-Bold"/>
      <p:regular r:id="rId31"/>
    </p:embeddedFont>
    <p:embeddedFont>
      <p:font typeface="IWUGLA+SegoeUI"/>
      <p:regular r:id="rId32"/>
    </p:embeddedFont>
    <p:embeddedFont>
      <p:font typeface="BQERUC+SegoeUI-Semilight,Bold"/>
      <p:regular r:id="rId33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font" Target="fonts/font1.fntdata" /><Relationship Id="rId26" Type="http://schemas.openxmlformats.org/officeDocument/2006/relationships/font" Target="fonts/font2.fntdata" /><Relationship Id="rId27" Type="http://schemas.openxmlformats.org/officeDocument/2006/relationships/font" Target="fonts/font3.fntdata" /><Relationship Id="rId28" Type="http://schemas.openxmlformats.org/officeDocument/2006/relationships/font" Target="fonts/font4.fntdata" /><Relationship Id="rId29" Type="http://schemas.openxmlformats.org/officeDocument/2006/relationships/font" Target="fonts/font5.fntdata" /><Relationship Id="rId3" Type="http://schemas.openxmlformats.org/officeDocument/2006/relationships/viewProps" Target="viewProps.xml" /><Relationship Id="rId30" Type="http://schemas.openxmlformats.org/officeDocument/2006/relationships/font" Target="fonts/font6.fntdata" /><Relationship Id="rId31" Type="http://schemas.openxmlformats.org/officeDocument/2006/relationships/font" Target="fonts/font7.fntdata" /><Relationship Id="rId32" Type="http://schemas.openxmlformats.org/officeDocument/2006/relationships/font" Target="fonts/font8.fntdata" /><Relationship Id="rId33" Type="http://schemas.openxmlformats.org/officeDocument/2006/relationships/font" Target="fonts/font9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47155" y="4689299"/>
            <a:ext cx="6380584" cy="7191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2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a6a6a6"/>
                </a:solidFill>
                <a:latin typeface="TJVAMQ+Arial-BoldMT"/>
                <a:cs typeface="TJVAMQ+Arial-BoldMT"/>
              </a:rPr>
              <a:t>Investor</a:t>
            </a:r>
            <a:r>
              <a:rPr dirty="0" sz="4800" b="1">
                <a:solidFill>
                  <a:srgbClr val="a6a6a6"/>
                </a:solidFill>
                <a:latin typeface="TJVAMQ+Arial-BoldMT"/>
                <a:cs typeface="TJVAMQ+Arial-BoldMT"/>
              </a:rPr>
              <a:t> </a:t>
            </a:r>
            <a:r>
              <a:rPr dirty="0" sz="4800" b="1">
                <a:solidFill>
                  <a:srgbClr val="a6a6a6"/>
                </a:solidFill>
                <a:latin typeface="TJVAMQ+Arial-BoldMT"/>
                <a:cs typeface="TJVAMQ+Arial-BoldMT"/>
              </a:rPr>
              <a:t>Presentation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2971" y="5479659"/>
            <a:ext cx="2383247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7c24"/>
                </a:solidFill>
                <a:latin typeface="TJVAMQ+Arial-BoldMT"/>
                <a:cs typeface="TJVAMQ+Arial-BoldMT"/>
              </a:rPr>
              <a:t>April</a:t>
            </a:r>
            <a:r>
              <a:rPr dirty="0" sz="2800" b="1">
                <a:solidFill>
                  <a:srgbClr val="ff7c24"/>
                </a:solidFill>
                <a:latin typeface="TJVAMQ+Arial-BoldMT"/>
                <a:cs typeface="TJVAMQ+Arial-BoldMT"/>
              </a:rPr>
              <a:t> </a:t>
            </a:r>
            <a:r>
              <a:rPr dirty="0" sz="2800" b="1">
                <a:solidFill>
                  <a:srgbClr val="ff7c24"/>
                </a:solidFill>
                <a:latin typeface="TJVAMQ+Arial-BoldMT"/>
                <a:cs typeface="TJVAMQ+Arial-BoldMT"/>
              </a:rPr>
              <a:t>3</a:t>
            </a:r>
            <a:r>
              <a:rPr dirty="0" sz="2800" baseline="29999" b="1">
                <a:solidFill>
                  <a:srgbClr val="ff7c24"/>
                </a:solidFill>
                <a:latin typeface="TJVAMQ+Arial-BoldMT"/>
                <a:cs typeface="TJVAMQ+Arial-BoldMT"/>
              </a:rPr>
              <a:t>rd</a:t>
            </a:r>
            <a:r>
              <a:rPr dirty="0" sz="2800" baseline="29999" spc="264" b="1">
                <a:solidFill>
                  <a:srgbClr val="ff7c24"/>
                </a:solidFill>
                <a:latin typeface="TJVAMQ+Arial-BoldMT"/>
                <a:cs typeface="TJVAMQ+Arial-BoldMT"/>
              </a:rPr>
              <a:t> </a:t>
            </a:r>
            <a:r>
              <a:rPr dirty="0" sz="2800" b="1">
                <a:solidFill>
                  <a:srgbClr val="ff7c24"/>
                </a:solidFill>
                <a:latin typeface="TJVAMQ+Arial-BoldMT"/>
                <a:cs typeface="TJVAMQ+Arial-BoldMT"/>
              </a:rPr>
              <a:t>2024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570582" y="2313944"/>
            <a:ext cx="3785554" cy="1980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373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 b="1">
                <a:solidFill>
                  <a:srgbClr val="ffffff"/>
                </a:solidFill>
                <a:latin typeface="TJVAMQ+Arial-BoldMT"/>
                <a:cs typeface="TJVAMQ+Arial-BoldMT"/>
              </a:rPr>
              <a:t>Financial</a:t>
            </a:r>
          </a:p>
          <a:p>
            <a:pPr marL="0" marR="0">
              <a:lnSpc>
                <a:spcPts val="7373"/>
              </a:lnSpc>
              <a:spcBef>
                <a:spcPts val="546"/>
              </a:spcBef>
              <a:spcAft>
                <a:spcPts val="0"/>
              </a:spcAft>
            </a:pPr>
            <a:r>
              <a:rPr dirty="0" sz="6600" b="1">
                <a:solidFill>
                  <a:srgbClr val="ffffff"/>
                </a:solidFill>
                <a:latin typeface="TJVAMQ+Arial-BoldMT"/>
                <a:cs typeface="TJVAMQ+Arial-BoldMT"/>
              </a:rPr>
              <a:t>Review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25562" y="169586"/>
            <a:ext cx="7794170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e6b01"/>
                </a:solidFill>
                <a:latin typeface="TJVAMQ+Arial-BoldMT"/>
                <a:cs typeface="TJVAMQ+Arial-BoldMT"/>
              </a:rPr>
              <a:t>Our</a:t>
            </a:r>
            <a:r>
              <a:rPr dirty="0" sz="3600" b="1">
                <a:solidFill>
                  <a:srgbClr val="fe6b01"/>
                </a:solidFill>
                <a:latin typeface="TJVAMQ+Arial-BoldMT"/>
                <a:cs typeface="TJVAMQ+Arial-BoldMT"/>
              </a:rPr>
              <a:t> </a:t>
            </a:r>
            <a:r>
              <a:rPr dirty="0" sz="3600" b="1">
                <a:solidFill>
                  <a:srgbClr val="fe6b01"/>
                </a:solidFill>
                <a:latin typeface="TJVAMQ+Arial-BoldMT"/>
                <a:cs typeface="TJVAMQ+Arial-BoldMT"/>
              </a:rPr>
              <a:t>Results</a:t>
            </a:r>
            <a:r>
              <a:rPr dirty="0" sz="3600" spc="28" b="1">
                <a:solidFill>
                  <a:srgbClr val="fe6b01"/>
                </a:solidFill>
                <a:latin typeface="TJVAMQ+Arial-BoldMT"/>
                <a:cs typeface="TJVAMQ+Arial-BoldMT"/>
              </a:rPr>
              <a:t> </a:t>
            </a:r>
            <a:r>
              <a:rPr dirty="0" sz="3200">
                <a:solidFill>
                  <a:srgbClr val="fe6b01"/>
                </a:solidFill>
                <a:latin typeface="JMRWBN+ArialMT"/>
                <a:cs typeface="JMRWBN+ArialMT"/>
              </a:rPr>
              <a:t>(as</a:t>
            </a:r>
            <a:r>
              <a:rPr dirty="0" sz="3200">
                <a:solidFill>
                  <a:srgbClr val="fe6b01"/>
                </a:solidFill>
                <a:latin typeface="JMRWBN+ArialMT"/>
                <a:cs typeface="JMRWBN+ArialMT"/>
              </a:rPr>
              <a:t> </a:t>
            </a:r>
            <a:r>
              <a:rPr dirty="0" sz="3200">
                <a:solidFill>
                  <a:srgbClr val="fe6b01"/>
                </a:solidFill>
                <a:latin typeface="JMRWBN+ArialMT"/>
                <a:cs typeface="JMRWBN+ArialMT"/>
              </a:rPr>
              <a:t>at</a:t>
            </a:r>
            <a:r>
              <a:rPr dirty="0" sz="3200">
                <a:solidFill>
                  <a:srgbClr val="fe6b01"/>
                </a:solidFill>
                <a:latin typeface="JMRWBN+ArialMT"/>
                <a:cs typeface="JMRWBN+ArialMT"/>
              </a:rPr>
              <a:t> </a:t>
            </a:r>
            <a:r>
              <a:rPr dirty="0" sz="3200">
                <a:solidFill>
                  <a:srgbClr val="fe6b01"/>
                </a:solidFill>
                <a:latin typeface="JMRWBN+ArialMT"/>
                <a:cs typeface="JMRWBN+ArialMT"/>
              </a:rPr>
              <a:t>31</a:t>
            </a:r>
            <a:r>
              <a:rPr dirty="0" sz="3150" baseline="28800">
                <a:solidFill>
                  <a:srgbClr val="fe6b01"/>
                </a:solidFill>
                <a:latin typeface="JMRWBN+ArialMT"/>
                <a:cs typeface="JMRWBN+ArialMT"/>
              </a:rPr>
              <a:t>st</a:t>
            </a:r>
            <a:r>
              <a:rPr dirty="0" sz="3150" baseline="28800" spc="295">
                <a:solidFill>
                  <a:srgbClr val="fe6b01"/>
                </a:solidFill>
                <a:latin typeface="JMRWBN+ArialMT"/>
                <a:cs typeface="JMRWBN+ArialMT"/>
              </a:rPr>
              <a:t> </a:t>
            </a:r>
            <a:r>
              <a:rPr dirty="0" sz="3200">
                <a:solidFill>
                  <a:srgbClr val="fe6b01"/>
                </a:solidFill>
                <a:latin typeface="JMRWBN+ArialMT"/>
                <a:cs typeface="JMRWBN+ArialMT"/>
              </a:rPr>
              <a:t>December</a:t>
            </a:r>
            <a:r>
              <a:rPr dirty="0" sz="3200" spc="-20">
                <a:solidFill>
                  <a:srgbClr val="fe6b01"/>
                </a:solidFill>
                <a:latin typeface="JMRWBN+ArialMT"/>
                <a:cs typeface="JMRWBN+ArialMT"/>
              </a:rPr>
              <a:t> </a:t>
            </a:r>
            <a:r>
              <a:rPr dirty="0" sz="3200">
                <a:solidFill>
                  <a:srgbClr val="fe6b01"/>
                </a:solidFill>
                <a:latin typeface="JMRWBN+ArialMT"/>
                <a:cs typeface="JMRWBN+ArialMT"/>
              </a:rPr>
              <a:t>2023)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88106" y="1547564"/>
            <a:ext cx="2156400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Earnings</a:t>
            </a:r>
            <a:r>
              <a:rPr dirty="0" sz="28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(RO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M)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33872" y="2179662"/>
            <a:ext cx="1858537" cy="5722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Operating</a:t>
            </a: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Income</a:t>
            </a:r>
          </a:p>
          <a:p>
            <a:pPr marL="326082" marR="0">
              <a:lnSpc>
                <a:spcPts val="2000"/>
              </a:lnSpc>
              <a:spcBef>
                <a:spcPts val="405"/>
              </a:spcBef>
              <a:spcAft>
                <a:spcPts val="0"/>
              </a:spcAft>
            </a:pPr>
            <a:r>
              <a:rPr dirty="0" sz="2000" b="1">
                <a:solidFill>
                  <a:srgbClr val="385723"/>
                </a:solidFill>
                <a:latin typeface="Calibri"/>
                <a:cs typeface="Calibri"/>
              </a:rPr>
              <a:t>163.4</a:t>
            </a:r>
            <a:r>
              <a:rPr dirty="0" sz="2000" b="1">
                <a:solidFill>
                  <a:srgbClr val="385723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385723"/>
                </a:solidFill>
                <a:latin typeface="Calibri"/>
                <a:cs typeface="Calibri"/>
              </a:rPr>
              <a:t>(+23%)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84176" y="2176713"/>
            <a:ext cx="1142415" cy="5722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Net</a:t>
            </a: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Profit</a:t>
            </a:r>
          </a:p>
          <a:p>
            <a:pPr marL="6454" marR="0">
              <a:lnSpc>
                <a:spcPts val="2000"/>
              </a:lnSpc>
              <a:spcBef>
                <a:spcPts val="405"/>
              </a:spcBef>
              <a:spcAft>
                <a:spcPts val="0"/>
              </a:spcAft>
            </a:pPr>
            <a:r>
              <a:rPr dirty="0" sz="2000" b="1">
                <a:solidFill>
                  <a:srgbClr val="385723"/>
                </a:solidFill>
                <a:latin typeface="Calibri"/>
                <a:cs typeface="Calibri"/>
              </a:rPr>
              <a:t>70.3</a:t>
            </a:r>
          </a:p>
          <a:p>
            <a:pPr marL="517629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385723"/>
                </a:solidFill>
                <a:latin typeface="Calibri"/>
                <a:cs typeface="Calibri"/>
              </a:rPr>
              <a:t>(+102%)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023648" y="2177169"/>
            <a:ext cx="1688975" cy="5722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Operating</a:t>
            </a: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Profit</a:t>
            </a:r>
          </a:p>
          <a:p>
            <a:pPr marL="305302" marR="0">
              <a:lnSpc>
                <a:spcPts val="2000"/>
              </a:lnSpc>
              <a:spcBef>
                <a:spcPts val="405"/>
              </a:spcBef>
              <a:spcAft>
                <a:spcPts val="0"/>
              </a:spcAft>
            </a:pPr>
            <a:r>
              <a:rPr dirty="0" sz="2000" b="1">
                <a:solidFill>
                  <a:srgbClr val="385723"/>
                </a:solidFill>
                <a:latin typeface="Calibri"/>
                <a:cs typeface="Calibri"/>
              </a:rPr>
              <a:t>86.5</a:t>
            </a:r>
          </a:p>
          <a:p>
            <a:pPr marL="816477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385723"/>
                </a:solidFill>
                <a:latin typeface="Calibri"/>
                <a:cs typeface="Calibri"/>
              </a:rPr>
              <a:t>(+11%)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25284" y="3359854"/>
            <a:ext cx="2993618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Balance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Sheet</a:t>
            </a:r>
            <a:r>
              <a:rPr dirty="0" sz="2800" spc="7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(RO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M)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36551" y="3918847"/>
            <a:ext cx="1293325" cy="5722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Total</a:t>
            </a: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Assets</a:t>
            </a:r>
          </a:p>
          <a:p>
            <a:pPr marL="73947" marR="0">
              <a:lnSpc>
                <a:spcPts val="2000"/>
              </a:lnSpc>
              <a:spcBef>
                <a:spcPts val="406"/>
              </a:spcBef>
              <a:spcAft>
                <a:spcPts val="0"/>
              </a:spcAft>
            </a:pPr>
            <a:r>
              <a:rPr dirty="0" sz="2000" b="1">
                <a:solidFill>
                  <a:srgbClr val="173048"/>
                </a:solidFill>
                <a:latin typeface="Calibri"/>
                <a:cs typeface="Calibri"/>
              </a:rPr>
              <a:t>6,689</a:t>
            </a:r>
            <a:r>
              <a:rPr dirty="0" sz="2000" b="1">
                <a:solidFill>
                  <a:srgbClr val="173048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048"/>
                </a:solidFill>
                <a:latin typeface="Calibri"/>
                <a:cs typeface="Calibri"/>
              </a:rPr>
              <a:t>(62%)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39944" y="3918849"/>
            <a:ext cx="1287543" cy="5722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Total</a:t>
            </a: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Equity</a:t>
            </a:r>
          </a:p>
          <a:p>
            <a:pPr marL="167512" marR="0">
              <a:lnSpc>
                <a:spcPts val="2000"/>
              </a:lnSpc>
              <a:spcBef>
                <a:spcPts val="405"/>
              </a:spcBef>
              <a:spcAft>
                <a:spcPts val="0"/>
              </a:spcAft>
            </a:pPr>
            <a:r>
              <a:rPr dirty="0" sz="2000" b="1">
                <a:solidFill>
                  <a:srgbClr val="173048"/>
                </a:solidFill>
                <a:latin typeface="Calibri"/>
                <a:cs typeface="Calibri"/>
              </a:rPr>
              <a:t>702</a:t>
            </a:r>
            <a:r>
              <a:rPr dirty="0" sz="2000" b="1">
                <a:solidFill>
                  <a:srgbClr val="173048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048"/>
                </a:solidFill>
                <a:latin typeface="Calibri"/>
                <a:cs typeface="Calibri"/>
              </a:rPr>
              <a:t>(24%)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317634" y="3921131"/>
            <a:ext cx="1120085" cy="5722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481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Net</a:t>
            </a: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Loans</a:t>
            </a:r>
          </a:p>
          <a:p>
            <a:pPr marL="0" marR="0">
              <a:lnSpc>
                <a:spcPts val="2000"/>
              </a:lnSpc>
              <a:spcBef>
                <a:spcPts val="405"/>
              </a:spcBef>
              <a:spcAft>
                <a:spcPts val="0"/>
              </a:spcAft>
            </a:pPr>
            <a:r>
              <a:rPr dirty="0" sz="2000" b="1">
                <a:solidFill>
                  <a:srgbClr val="193148"/>
                </a:solidFill>
                <a:latin typeface="Calibri"/>
                <a:cs typeface="Calibri"/>
              </a:rPr>
              <a:t>3,921</a:t>
            </a:r>
          </a:p>
          <a:p>
            <a:pPr marL="636587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173048"/>
                </a:solidFill>
                <a:latin typeface="Calibri"/>
                <a:cs typeface="Calibri"/>
              </a:rPr>
              <a:t>(34%)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668620" y="3912751"/>
            <a:ext cx="1509352" cy="5722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Total</a:t>
            </a: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95959"/>
                </a:solidFill>
                <a:latin typeface="Calibri"/>
                <a:cs typeface="Calibri"/>
              </a:rPr>
              <a:t>Deposits</a:t>
            </a:r>
          </a:p>
          <a:p>
            <a:pPr marL="182680" marR="0">
              <a:lnSpc>
                <a:spcPts val="2000"/>
              </a:lnSpc>
              <a:spcBef>
                <a:spcPts val="405"/>
              </a:spcBef>
              <a:spcAft>
                <a:spcPts val="0"/>
              </a:spcAft>
            </a:pPr>
            <a:r>
              <a:rPr dirty="0" sz="2000" b="1">
                <a:solidFill>
                  <a:srgbClr val="173048"/>
                </a:solidFill>
                <a:latin typeface="Calibri"/>
                <a:cs typeface="Calibri"/>
              </a:rPr>
              <a:t>5,103</a:t>
            </a:r>
          </a:p>
          <a:p>
            <a:pPr marL="819267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173048"/>
                </a:solidFill>
                <a:latin typeface="Calibri"/>
                <a:cs typeface="Calibri"/>
              </a:rPr>
              <a:t>(99%)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0309" y="5060346"/>
            <a:ext cx="509997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 b="1">
                <a:solidFill>
                  <a:srgbClr val="ffffff"/>
                </a:solidFill>
                <a:latin typeface="Calibri"/>
                <a:cs typeface="Calibri"/>
              </a:rPr>
              <a:t>Earnings</a:t>
            </a:r>
            <a:r>
              <a:rPr dirty="0" sz="2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2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ffffff"/>
                </a:solidFill>
                <a:latin typeface="Calibri"/>
                <a:cs typeface="Calibri"/>
              </a:rPr>
              <a:t>Profitability</a:t>
            </a:r>
            <a:r>
              <a:rPr dirty="0" sz="2300" spc="2536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Credit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722623" y="5064555"/>
            <a:ext cx="1888033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Capitalization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816588" y="5064555"/>
            <a:ext cx="260958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Funding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Liquidity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16783" y="5648524"/>
            <a:ext cx="727695" cy="5214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966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ROE</a:t>
            </a:r>
          </a:p>
          <a:p>
            <a:pPr marL="0" marR="0">
              <a:lnSpc>
                <a:spcPts val="1800"/>
              </a:lnSpc>
              <a:spcBef>
                <a:spcPts val="405"/>
              </a:spcBef>
              <a:spcAft>
                <a:spcPts val="0"/>
              </a:spcAft>
            </a:pPr>
            <a:r>
              <a:rPr dirty="0" sz="1800" b="1">
                <a:solidFill>
                  <a:srgbClr val="363c45"/>
                </a:solidFill>
                <a:latin typeface="Calibri"/>
                <a:cs typeface="Calibri"/>
              </a:rPr>
              <a:t>11.1%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27646" y="5648524"/>
            <a:ext cx="611832" cy="5214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3655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ROA</a:t>
            </a:r>
          </a:p>
          <a:p>
            <a:pPr marL="0" marR="0">
              <a:lnSpc>
                <a:spcPts val="1800"/>
              </a:lnSpc>
              <a:spcBef>
                <a:spcPts val="405"/>
              </a:spcBef>
              <a:spcAft>
                <a:spcPts val="0"/>
              </a:spcAft>
            </a:pPr>
            <a:r>
              <a:rPr dirty="0" sz="1800" b="1">
                <a:solidFill>
                  <a:srgbClr val="363c45"/>
                </a:solidFill>
                <a:latin typeface="Calibri"/>
                <a:cs typeface="Calibri"/>
              </a:rPr>
              <a:t>1.3%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281255" y="5648524"/>
            <a:ext cx="727695" cy="5214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9225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CIR</a:t>
            </a:r>
          </a:p>
          <a:p>
            <a:pPr marL="0" marR="0">
              <a:lnSpc>
                <a:spcPts val="1800"/>
              </a:lnSpc>
              <a:spcBef>
                <a:spcPts val="405"/>
              </a:spcBef>
              <a:spcAft>
                <a:spcPts val="0"/>
              </a:spcAft>
            </a:pPr>
            <a:r>
              <a:rPr dirty="0" sz="1800" b="1">
                <a:solidFill>
                  <a:srgbClr val="363c45"/>
                </a:solidFill>
                <a:latin typeface="Calibri"/>
                <a:cs typeface="Calibri"/>
              </a:rPr>
              <a:t>47.1%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208478" y="5644075"/>
            <a:ext cx="220450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NPL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Ratio</a:t>
            </a:r>
            <a:r>
              <a:rPr dirty="0" sz="1600" spc="1376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95959"/>
                </a:solidFill>
                <a:latin typeface="Calibri"/>
                <a:cs typeface="Calibri"/>
              </a:rPr>
              <a:t>NPL</a:t>
            </a:r>
            <a:r>
              <a:rPr dirty="0" sz="140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95959"/>
                </a:solidFill>
                <a:latin typeface="Calibri"/>
                <a:cs typeface="Calibri"/>
              </a:rPr>
              <a:t>Coverage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570484" y="5644436"/>
            <a:ext cx="608347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CET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510951" y="5644256"/>
            <a:ext cx="2491575" cy="516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2946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Tier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1</a:t>
            </a:r>
          </a:p>
          <a:p>
            <a:pPr marL="0" marR="0">
              <a:lnSpc>
                <a:spcPts val="1800"/>
              </a:lnSpc>
              <a:spcBef>
                <a:spcPts val="363"/>
              </a:spcBef>
              <a:spcAft>
                <a:spcPts val="0"/>
              </a:spcAft>
            </a:pPr>
            <a:r>
              <a:rPr dirty="0" sz="1800" b="1">
                <a:solidFill>
                  <a:srgbClr val="686506"/>
                </a:solidFill>
                <a:latin typeface="Calibri"/>
                <a:cs typeface="Calibri"/>
              </a:rPr>
              <a:t>14.3%</a:t>
            </a:r>
            <a:r>
              <a:rPr dirty="0" sz="1800" spc="1994" b="1">
                <a:solidFill>
                  <a:srgbClr val="68650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686506"/>
                </a:solidFill>
                <a:latin typeface="Calibri"/>
                <a:cs typeface="Calibri"/>
              </a:rPr>
              <a:t>16.6%</a:t>
            </a:r>
            <a:r>
              <a:rPr dirty="0" sz="1800" spc="2038" b="1">
                <a:solidFill>
                  <a:srgbClr val="68650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686506"/>
                </a:solidFill>
                <a:latin typeface="Calibri"/>
                <a:cs typeface="Calibri"/>
              </a:rPr>
              <a:t>17.9%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388359" y="5646238"/>
            <a:ext cx="49748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CAR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226035" y="5642531"/>
            <a:ext cx="666712" cy="5214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4426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LCR</a:t>
            </a:r>
          </a:p>
          <a:p>
            <a:pPr marL="0" marR="0">
              <a:lnSpc>
                <a:spcPts val="1800"/>
              </a:lnSpc>
              <a:spcBef>
                <a:spcPts val="405"/>
              </a:spcBef>
              <a:spcAft>
                <a:spcPts val="0"/>
              </a:spcAft>
            </a:pP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205%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239653" y="5642531"/>
            <a:ext cx="666712" cy="5214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892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NSFR</a:t>
            </a:r>
          </a:p>
          <a:p>
            <a:pPr marL="0" marR="0">
              <a:lnSpc>
                <a:spcPts val="1800"/>
              </a:lnSpc>
              <a:spcBef>
                <a:spcPts val="405"/>
              </a:spcBef>
              <a:spcAft>
                <a:spcPts val="0"/>
              </a:spcAft>
            </a:pP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137%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0220725" y="5642531"/>
            <a:ext cx="795732" cy="5214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CASA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%</a:t>
            </a:r>
          </a:p>
          <a:p>
            <a:pPr marL="121791" marR="0">
              <a:lnSpc>
                <a:spcPts val="1800"/>
              </a:lnSpc>
              <a:spcBef>
                <a:spcPts val="405"/>
              </a:spcBef>
              <a:spcAft>
                <a:spcPts val="0"/>
              </a:spcAft>
            </a:pP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70%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1334649" y="5639418"/>
            <a:ext cx="660806" cy="5214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LTD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%</a:t>
            </a:r>
          </a:p>
          <a:p>
            <a:pPr marL="47327" marR="0">
              <a:lnSpc>
                <a:spcPts val="1800"/>
              </a:lnSpc>
              <a:spcBef>
                <a:spcPts val="405"/>
              </a:spcBef>
              <a:spcAft>
                <a:spcPts val="0"/>
              </a:spcAft>
            </a:pPr>
            <a:r>
              <a:rPr dirty="0" sz="1800" b="1">
                <a:solidFill>
                  <a:srgbClr val="333f50"/>
                </a:solidFill>
                <a:latin typeface="Calibri"/>
                <a:cs typeface="Calibri"/>
              </a:rPr>
              <a:t>77%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385434" y="5893401"/>
            <a:ext cx="61183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4.8%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495665" y="5878739"/>
            <a:ext cx="66671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143%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243512" y="6682311"/>
            <a:ext cx="185786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Classified</a:t>
            </a:r>
            <a:r>
              <a:rPr dirty="0" sz="10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as:</a:t>
            </a:r>
            <a:r>
              <a:rPr dirty="0" sz="10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e62927"/>
                </a:solidFill>
                <a:latin typeface="Calibri"/>
                <a:cs typeface="Calibri"/>
              </a:rPr>
              <a:t>Internal</a:t>
            </a:r>
            <a:r>
              <a:rPr dirty="0" sz="1000" spc="-23">
                <a:solidFill>
                  <a:srgbClr val="e62927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e62927"/>
                </a:solidFill>
                <a:latin typeface="Calibri"/>
                <a:cs typeface="Calibri"/>
              </a:rPr>
              <a:t>-</a:t>
            </a:r>
            <a:r>
              <a:rPr dirty="0" sz="1000" spc="-23">
                <a:solidFill>
                  <a:srgbClr val="e62927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e62927"/>
                </a:solidFill>
                <a:latin typeface="Calibri"/>
                <a:cs typeface="Calibri"/>
              </a:rPr>
              <a:t>Restricted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6274" y="30894"/>
            <a:ext cx="8010242" cy="5448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9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ffffff"/>
                </a:solidFill>
                <a:latin typeface="AIREQU+SegoeUI-Bold"/>
                <a:cs typeface="AIREQU+SegoeUI-Bold"/>
              </a:rPr>
              <a:t>Our</a:t>
            </a:r>
            <a:r>
              <a:rPr dirty="0" sz="3000" b="1">
                <a:solidFill>
                  <a:srgbClr val="ffffff"/>
                </a:solidFill>
                <a:latin typeface="AIREQU+SegoeUI-Bold"/>
                <a:cs typeface="AIREQU+SegoeUI-Bold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IREQU+SegoeUI-Bold"/>
                <a:cs typeface="AIREQU+SegoeUI-Bold"/>
              </a:rPr>
              <a:t>Results:</a:t>
            </a:r>
            <a:r>
              <a:rPr dirty="0" sz="3000" b="1">
                <a:solidFill>
                  <a:srgbClr val="ffffff"/>
                </a:solidFill>
                <a:latin typeface="AIREQU+SegoeUI-Bold"/>
                <a:cs typeface="AIREQU+SegoeUI-Bold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IREQU+SegoeUI-Bold"/>
                <a:cs typeface="AIREQU+SegoeUI-Bold"/>
              </a:rPr>
              <a:t>Key</a:t>
            </a:r>
            <a:r>
              <a:rPr dirty="0" sz="3000" b="1">
                <a:solidFill>
                  <a:srgbClr val="ffffff"/>
                </a:solidFill>
                <a:latin typeface="AIREQU+SegoeUI-Bold"/>
                <a:cs typeface="AIREQU+SegoeUI-Bold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IREQU+SegoeUI-Bold"/>
                <a:cs typeface="AIREQU+SegoeUI-Bold"/>
              </a:rPr>
              <a:t>Highlights</a:t>
            </a:r>
            <a:r>
              <a:rPr dirty="0" sz="3000" spc="-73" b="1">
                <a:solidFill>
                  <a:srgbClr val="ffffff"/>
                </a:solidFill>
                <a:latin typeface="AIREQU+SegoeUI-Bold"/>
                <a:cs typeface="AIREQU+SegoeUI-Bold"/>
              </a:rPr>
              <a:t> </a:t>
            </a:r>
            <a:r>
              <a:rPr dirty="0" sz="3000">
                <a:solidFill>
                  <a:srgbClr val="ffffff"/>
                </a:solidFill>
                <a:latin typeface="IWUGLA+SegoeUI"/>
                <a:cs typeface="IWUGLA+SegoeUI"/>
              </a:rPr>
              <a:t>(December</a:t>
            </a:r>
            <a:r>
              <a:rPr dirty="0" sz="3000">
                <a:solidFill>
                  <a:srgbClr val="ffffff"/>
                </a:solidFill>
                <a:latin typeface="IWUGLA+SegoeUI"/>
                <a:cs typeface="IWUGLA+SegoeUI"/>
              </a:rPr>
              <a:t> </a:t>
            </a:r>
            <a:r>
              <a:rPr dirty="0" sz="3000">
                <a:solidFill>
                  <a:srgbClr val="ffffff"/>
                </a:solidFill>
                <a:latin typeface="IWUGLA+SegoeUI"/>
                <a:cs typeface="IWUGLA+SegoeUI"/>
              </a:rPr>
              <a:t>2023)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9296" y="818508"/>
            <a:ext cx="2414300" cy="4097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26921"/>
                </a:solidFill>
                <a:latin typeface="BQERUC+SegoeUI-Semilight,Bold"/>
                <a:cs typeface="BQERUC+SegoeUI-Semilight,Bold"/>
              </a:rPr>
              <a:t>1</a:t>
            </a:r>
            <a:r>
              <a:rPr dirty="0" sz="2200" spc="1395">
                <a:solidFill>
                  <a:srgbClr val="f26921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Profit</a:t>
            </a:r>
            <a:r>
              <a:rPr dirty="0" sz="2000" spc="45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for</a:t>
            </a:r>
            <a:r>
              <a:rPr dirty="0" sz="2000" spc="44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the</a:t>
            </a:r>
            <a:r>
              <a:rPr dirty="0" sz="2000" spc="45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year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10030" y="818508"/>
            <a:ext cx="2445450" cy="4097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26921"/>
                </a:solidFill>
                <a:latin typeface="BQERUC+SegoeUI-Semilight,Bold"/>
                <a:cs typeface="BQERUC+SegoeUI-Semilight,Bold"/>
              </a:rPr>
              <a:t>2</a:t>
            </a:r>
            <a:r>
              <a:rPr dirty="0" sz="2200" spc="1230">
                <a:solidFill>
                  <a:srgbClr val="f26921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Return</a:t>
            </a:r>
            <a:r>
              <a:rPr dirty="0" sz="2000" spc="46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on</a:t>
            </a:r>
            <a:r>
              <a:rPr dirty="0" sz="2000" spc="45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Equity*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12195" y="818508"/>
            <a:ext cx="3215608" cy="4097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26921"/>
                </a:solidFill>
                <a:latin typeface="BQERUC+SegoeUI-Semilight,Bold"/>
                <a:cs typeface="BQERUC+SegoeUI-Semilight,Bold"/>
              </a:rPr>
              <a:t>3</a:t>
            </a:r>
            <a:r>
              <a:rPr dirty="0" sz="2200" spc="1230">
                <a:solidFill>
                  <a:srgbClr val="f26921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Net</a:t>
            </a:r>
            <a:r>
              <a:rPr dirty="0" sz="2000" spc="45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Loans</a:t>
            </a:r>
            <a:r>
              <a:rPr dirty="0" sz="2000" spc="46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and</a:t>
            </a:r>
            <a:r>
              <a:rPr dirty="0" sz="2000" spc="46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Advances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8089" y="1334702"/>
            <a:ext cx="758135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RO</a:t>
            </a:r>
            <a:r>
              <a:rPr dirty="0" sz="1200" spc="-15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million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26071" y="1331486"/>
            <a:ext cx="758135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RO</a:t>
            </a:r>
          </a:p>
          <a:p>
            <a:pPr marL="242986" marR="0">
              <a:lnSpc>
                <a:spcPts val="133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million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99549" y="1390586"/>
            <a:ext cx="533871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11.1%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04160" y="1491110"/>
            <a:ext cx="468498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70.3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505895" y="1564479"/>
            <a:ext cx="539080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3,921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960158" y="1634389"/>
            <a:ext cx="1274591" cy="5004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80059" marR="0">
              <a:lnSpc>
                <a:spcPts val="17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2.8%</a:t>
            </a:r>
          </a:p>
          <a:p>
            <a:pPr marL="0" marR="0">
              <a:lnSpc>
                <a:spcPts val="1862"/>
              </a:lnSpc>
              <a:spcBef>
                <a:spcPts val="49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8.3%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719029" y="1702396"/>
            <a:ext cx="462284" cy="257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34%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94058" y="1775331"/>
            <a:ext cx="1238620" cy="7542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8333" marR="0">
              <a:lnSpc>
                <a:spcPts val="17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102%</a:t>
            </a:r>
          </a:p>
          <a:p>
            <a:pPr marL="0" marR="0">
              <a:lnSpc>
                <a:spcPts val="1862"/>
              </a:lnSpc>
              <a:spcBef>
                <a:spcPts val="2047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34.9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903802" y="1924061"/>
            <a:ext cx="569986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2,924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706974" y="3269675"/>
            <a:ext cx="937717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12</a:t>
            </a:r>
            <a:r>
              <a:rPr dirty="0" sz="1400" spc="31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M</a:t>
            </a:r>
            <a:r>
              <a:rPr dirty="0" sz="1400" spc="31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2022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318880" y="3269675"/>
            <a:ext cx="937717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12</a:t>
            </a:r>
            <a:r>
              <a:rPr dirty="0" sz="1400" spc="31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M</a:t>
            </a:r>
            <a:r>
              <a:rPr dirty="0" sz="1400" spc="31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2023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56381" y="3392951"/>
            <a:ext cx="937716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12</a:t>
            </a:r>
            <a:r>
              <a:rPr dirty="0" sz="1400" spc="31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M</a:t>
            </a:r>
            <a:r>
              <a:rPr dirty="0" sz="1400" spc="31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2022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499130" y="3392951"/>
            <a:ext cx="937716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12</a:t>
            </a:r>
            <a:r>
              <a:rPr dirty="0" sz="1400" spc="31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M</a:t>
            </a:r>
            <a:r>
              <a:rPr dirty="0" sz="1400" spc="31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2023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758545" y="3390639"/>
            <a:ext cx="937716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12</a:t>
            </a:r>
            <a:r>
              <a:rPr dirty="0" sz="1400" spc="31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M</a:t>
            </a:r>
            <a:r>
              <a:rPr dirty="0" sz="1400" spc="31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2022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401294" y="3390639"/>
            <a:ext cx="937717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12</a:t>
            </a:r>
            <a:r>
              <a:rPr dirty="0" sz="1400" spc="31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M</a:t>
            </a:r>
            <a:r>
              <a:rPr dirty="0" sz="1400" spc="31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2023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04690" y="3831674"/>
            <a:ext cx="1948532" cy="4097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26921"/>
                </a:solidFill>
                <a:latin typeface="BQERUC+SegoeUI-Semilight,Bold"/>
                <a:cs typeface="BQERUC+SegoeUI-Semilight,Bold"/>
              </a:rPr>
              <a:t>4</a:t>
            </a:r>
            <a:r>
              <a:rPr dirty="0" sz="2200" spc="1206">
                <a:solidFill>
                  <a:srgbClr val="f26921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Asset</a:t>
            </a:r>
            <a:r>
              <a:rPr dirty="0" sz="2000" spc="44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Quality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310030" y="3831674"/>
            <a:ext cx="2005044" cy="4097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26921"/>
                </a:solidFill>
                <a:latin typeface="BQERUC+SegoeUI-Semilight,Bold"/>
                <a:cs typeface="BQERUC+SegoeUI-Semilight,Bold"/>
              </a:rPr>
              <a:t>5</a:t>
            </a:r>
            <a:r>
              <a:rPr dirty="0" sz="2200" spc="1230">
                <a:solidFill>
                  <a:srgbClr val="f26921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Capital</a:t>
            </a:r>
            <a:r>
              <a:rPr dirty="0" sz="2000" spc="45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Ratios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212195" y="3831674"/>
            <a:ext cx="2050763" cy="4097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26921"/>
                </a:solidFill>
                <a:latin typeface="BQERUC+SegoeUI-Semilight,Bold"/>
                <a:cs typeface="BQERUC+SegoeUI-Semilight,Bold"/>
              </a:rPr>
              <a:t>6</a:t>
            </a:r>
            <a:r>
              <a:rPr dirty="0" sz="2200" spc="1230">
                <a:solidFill>
                  <a:srgbClr val="f26921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Credit</a:t>
            </a:r>
            <a:r>
              <a:rPr dirty="0" sz="2000" spc="44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Ratings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97302" y="4398424"/>
            <a:ext cx="482215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89%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546594" y="4398424"/>
            <a:ext cx="1318455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26921"/>
                </a:solidFill>
                <a:latin typeface="BQERUC+SegoeUI-Semilight,Bold"/>
                <a:cs typeface="BQERUC+SegoeUI-Semilight,Bold"/>
              </a:rPr>
              <a:t>Coverage</a:t>
            </a:r>
            <a:r>
              <a:rPr dirty="0" sz="1400" spc="32">
                <a:solidFill>
                  <a:srgbClr val="f26921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400">
                <a:solidFill>
                  <a:srgbClr val="f26921"/>
                </a:solidFill>
                <a:latin typeface="BQERUC+SegoeUI-Semilight,Bold"/>
                <a:cs typeface="BQERUC+SegoeUI-Semilight,Bold"/>
              </a:rPr>
              <a:t>Ratio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102480" y="4398424"/>
            <a:ext cx="552797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143%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123018" y="4382913"/>
            <a:ext cx="2049112" cy="308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Credit</a:t>
            </a:r>
            <a:r>
              <a:rPr dirty="0" sz="1600" spc="36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6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Rating</a:t>
            </a:r>
            <a:r>
              <a:rPr dirty="0" sz="1600" spc="37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6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Outlook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816841" y="4581450"/>
            <a:ext cx="459581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u="sng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CET1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924784" y="4581450"/>
            <a:ext cx="657342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u="sng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Tier</a:t>
            </a:r>
            <a:r>
              <a:rPr dirty="0" sz="1200" spc="27" u="sng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200" u="sng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1</a:t>
            </a:r>
            <a:r>
              <a:rPr dirty="0" sz="1200" spc="27" u="sng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200" u="sng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%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164488" y="4581450"/>
            <a:ext cx="595315" cy="515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u="sng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CAR</a:t>
            </a:r>
            <a:r>
              <a:rPr dirty="0" sz="1200" spc="26" u="sng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200" u="sng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%</a:t>
            </a:r>
          </a:p>
          <a:p>
            <a:pPr marL="35768" marR="0">
              <a:lnSpc>
                <a:spcPts val="1596"/>
              </a:lnSpc>
              <a:spcBef>
                <a:spcPts val="563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21.0%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27602" y="4778577"/>
            <a:ext cx="956960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NPL</a:t>
            </a:r>
            <a:r>
              <a:rPr dirty="0" sz="12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2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Ratio</a:t>
            </a:r>
            <a:r>
              <a:rPr dirty="0" sz="12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2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%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935378" y="4878352"/>
            <a:ext cx="548803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20.5%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811619" y="5043400"/>
            <a:ext cx="552813" cy="6246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17.3%</a:t>
            </a:r>
          </a:p>
          <a:p>
            <a:pPr marL="24096" marR="0">
              <a:lnSpc>
                <a:spcPts val="1596"/>
              </a:lnSpc>
              <a:spcBef>
                <a:spcPts val="1426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14.3%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068804" y="5090417"/>
            <a:ext cx="521196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5.2%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962253" y="5087617"/>
            <a:ext cx="379412" cy="308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BB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0654847" y="5087617"/>
            <a:ext cx="689669" cy="308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Stable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801743" y="5140971"/>
            <a:ext cx="525102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4.8%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7174572" y="5279765"/>
            <a:ext cx="522312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17.9%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920551" y="5319664"/>
            <a:ext cx="525660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16.6%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9962255" y="5951657"/>
            <a:ext cx="443904" cy="308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Ba1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0654849" y="5951657"/>
            <a:ext cx="689669" cy="308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Stable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327058" y="6339173"/>
            <a:ext cx="936004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31-Dec-22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6511397" y="6339173"/>
            <a:ext cx="936004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31-Dec-23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95234" y="6377272"/>
            <a:ext cx="936004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31-Dec-22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2579141" y="6377272"/>
            <a:ext cx="936004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31-Dec-23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339663" y="6709629"/>
            <a:ext cx="1372196" cy="1374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2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*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2022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adjusted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for</a:t>
            </a:r>
            <a:r>
              <a:rPr dirty="0" sz="700" spc="19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right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issues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3224" y="202411"/>
            <a:ext cx="8659686" cy="419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KGCNSR+Calibri-Light,Bold"/>
                <a:cs typeface="KGCNSR+Calibri-Light,Bold"/>
              </a:rPr>
              <a:t>Profit</a:t>
            </a:r>
            <a:r>
              <a:rPr dirty="0" sz="3000" spc="-71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KGCNSR+Calibri-Light,Bold"/>
                <a:cs typeface="KGCNSR+Calibri-Light,Bold"/>
              </a:rPr>
              <a:t>for</a:t>
            </a:r>
            <a:r>
              <a:rPr dirty="0" sz="3000" spc="-71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KGCNSR+Calibri-Light,Bold"/>
                <a:cs typeface="KGCNSR+Calibri-Light,Bold"/>
              </a:rPr>
              <a:t>the</a:t>
            </a:r>
            <a:r>
              <a:rPr dirty="0" sz="3000" spc="-70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KGCNSR+Calibri-Light,Bold"/>
                <a:cs typeface="KGCNSR+Calibri-Light,Bold"/>
              </a:rPr>
              <a:t>12</a:t>
            </a:r>
            <a:r>
              <a:rPr dirty="0" sz="3000" spc="-71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KGCNSR+Calibri-Light,Bold"/>
                <a:cs typeface="KGCNSR+Calibri-Light,Bold"/>
              </a:rPr>
              <a:t>months</a:t>
            </a:r>
            <a:r>
              <a:rPr dirty="0" sz="3000" spc="-72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KGCNSR+Calibri-Light,Bold"/>
                <a:cs typeface="KGCNSR+Calibri-Light,Bold"/>
              </a:rPr>
              <a:t>year</a:t>
            </a:r>
            <a:r>
              <a:rPr dirty="0" sz="3000" spc="-72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KGCNSR+Calibri-Light,Bold"/>
                <a:cs typeface="KGCNSR+Calibri-Light,Bold"/>
              </a:rPr>
              <a:t>ended</a:t>
            </a:r>
            <a:r>
              <a:rPr dirty="0" sz="3000" spc="-72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KGCNSR+Calibri-Light,Bold"/>
                <a:cs typeface="KGCNSR+Calibri-Light,Bold"/>
              </a:rPr>
              <a:t>31</a:t>
            </a:r>
            <a:r>
              <a:rPr dirty="0" sz="3000" spc="-71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KGCNSR+Calibri-Light,Bold"/>
                <a:cs typeface="KGCNSR+Calibri-Light,Bold"/>
              </a:rPr>
              <a:t>December</a:t>
            </a:r>
            <a:r>
              <a:rPr dirty="0" sz="3000" spc="-72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KGCNSR+Calibri-Light,Bold"/>
                <a:cs typeface="KGCNSR+Calibri-Light,Bold"/>
              </a:rPr>
              <a:t>2023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9658" y="804526"/>
            <a:ext cx="923716" cy="429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months</a:t>
            </a:r>
          </a:p>
          <a:p>
            <a:pPr marL="204756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u="sng">
                <a:solidFill>
                  <a:srgbClr val="ffffff"/>
                </a:solidFill>
                <a:latin typeface="Calibri"/>
                <a:cs typeface="Calibri"/>
              </a:rPr>
              <a:t>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35765" y="804526"/>
            <a:ext cx="923716" cy="429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months</a:t>
            </a:r>
          </a:p>
          <a:p>
            <a:pPr marL="204756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u="sng">
                <a:solidFill>
                  <a:srgbClr val="ffffff"/>
                </a:solidFill>
                <a:latin typeface="Calibri"/>
                <a:cs typeface="Calibri"/>
              </a:rPr>
              <a:t>2022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07580" y="801040"/>
            <a:ext cx="2329353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Variance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Dec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Dec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0369" y="911207"/>
            <a:ext cx="83479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RO</a:t>
            </a:r>
            <a:r>
              <a:rPr dirty="0" sz="1400" spc="-4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Million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79349" y="1067393"/>
            <a:ext cx="677614" cy="4618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u="sng">
                <a:solidFill>
                  <a:srgbClr val="ffffff"/>
                </a:solidFill>
                <a:latin typeface="JMRWBN+ArialMT"/>
                <a:cs typeface="JMRWBN+ArialMT"/>
              </a:rPr>
              <a:t>Amount</a:t>
            </a:r>
          </a:p>
          <a:p>
            <a:pPr marL="103981" marR="0">
              <a:lnSpc>
                <a:spcPts val="1400"/>
              </a:lnSpc>
              <a:spcBef>
                <a:spcPts val="596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72.8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52276" y="1074997"/>
            <a:ext cx="279499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u="sng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0369" y="1312102"/>
            <a:ext cx="129059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Interest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income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68215" y="1313378"/>
            <a:ext cx="665571" cy="7236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975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240.1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(121.7)</a:t>
            </a:r>
          </a:p>
          <a:p>
            <a:pPr marL="52387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118.5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809566" y="1313378"/>
            <a:ext cx="575456" cy="7236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731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167.3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(72.7)</a:t>
            </a:r>
          </a:p>
          <a:p>
            <a:pPr marL="52387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94.6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620500" y="1313378"/>
            <a:ext cx="742134" cy="7236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975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43.5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(67.3)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  <a:p>
            <a:pPr marL="5080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25.2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30369" y="1565978"/>
            <a:ext cx="1618079" cy="469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Interest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expense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Net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interest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income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729356" y="1567254"/>
            <a:ext cx="575456" cy="469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(48.9)</a:t>
            </a:r>
          </a:p>
          <a:p>
            <a:pPr marL="52387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23.8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30369" y="2147608"/>
            <a:ext cx="2617544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Net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income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Islamic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financing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investing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112677" y="2255563"/>
            <a:ext cx="37751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7.4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908785" y="2255563"/>
            <a:ext cx="37751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9.1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774599" y="2255563"/>
            <a:ext cx="48534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(1.7)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620500" y="2255563"/>
            <a:ext cx="74213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(18.2)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30369" y="2688721"/>
            <a:ext cx="1886049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operating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income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013458" y="2689997"/>
            <a:ext cx="575456" cy="7236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975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37.5</a:t>
            </a:r>
          </a:p>
          <a:p>
            <a:pPr marL="7143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163.4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(76.9)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809566" y="2689997"/>
            <a:ext cx="575456" cy="7236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975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29.2</a:t>
            </a:r>
          </a:p>
          <a:p>
            <a:pPr marL="7143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132.8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(55.2)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781743" y="2689997"/>
            <a:ext cx="470234" cy="469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831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8.4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30.6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671300" y="2689997"/>
            <a:ext cx="639572" cy="469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75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28.7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23.0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30369" y="2942597"/>
            <a:ext cx="184954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12" b="1">
                <a:solidFill>
                  <a:srgbClr val="f36b23"/>
                </a:solidFill>
                <a:latin typeface="Calibri"/>
                <a:cs typeface="Calibri"/>
              </a:rPr>
              <a:t>Totaloperating</a:t>
            </a:r>
            <a:r>
              <a:rPr dirty="0" sz="1400" spc="-12" b="1">
                <a:solidFill>
                  <a:srgbClr val="f36b23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income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30369" y="3196473"/>
            <a:ext cx="2288207" cy="6663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operating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</a:p>
          <a:p>
            <a:pPr marL="0" marR="0">
              <a:lnSpc>
                <a:spcPts val="1400"/>
              </a:lnSpc>
              <a:spcBef>
                <a:spcPts val="466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Net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operating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income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before</a:t>
            </a:r>
          </a:p>
          <a:p>
            <a:pPr marL="0" marR="0">
              <a:lnSpc>
                <a:spcPts val="1400"/>
              </a:lnSpc>
              <a:spcBef>
                <a:spcPts val="23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impairment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provisions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729356" y="3197749"/>
            <a:ext cx="57545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(21.8)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620500" y="3197749"/>
            <a:ext cx="74213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(39.4)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065846" y="3541533"/>
            <a:ext cx="47023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86.5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861953" y="3541533"/>
            <a:ext cx="47023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77.7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826987" y="3541533"/>
            <a:ext cx="380119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8.8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9671300" y="3541533"/>
            <a:ext cx="639572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11.3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30369" y="3894359"/>
            <a:ext cx="1994507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Gain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bargain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purchase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067433" y="3895635"/>
            <a:ext cx="46763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91.8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908785" y="3895635"/>
            <a:ext cx="37751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0.0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783331" y="3895635"/>
            <a:ext cx="46763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91.8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9828463" y="3900290"/>
            <a:ext cx="328947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n/a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30369" y="4232429"/>
            <a:ext cx="2732212" cy="429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Loan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impairment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charges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credit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provisions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(net)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968215" y="4340385"/>
            <a:ext cx="66557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(105.1)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809566" y="4340385"/>
            <a:ext cx="57545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(39.7)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7729356" y="4340385"/>
            <a:ext cx="57545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(65.4)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9575256" y="4340385"/>
            <a:ext cx="83210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(164.9)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630369" y="4773543"/>
            <a:ext cx="136703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Profit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before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tax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058702" y="4774819"/>
            <a:ext cx="485340" cy="469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43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73.2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(2.8)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854810" y="4774819"/>
            <a:ext cx="485340" cy="7236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43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38.0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(3.1)</a:t>
            </a:r>
          </a:p>
          <a:p>
            <a:pPr marL="7143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34.9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7781743" y="4774819"/>
            <a:ext cx="470234" cy="469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35.1</a:t>
            </a:r>
          </a:p>
          <a:p>
            <a:pPr marL="46831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0.3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9671300" y="4774819"/>
            <a:ext cx="639572" cy="469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92.4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%</a:t>
            </a:r>
          </a:p>
          <a:p>
            <a:pPr marL="48418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9.9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630369" y="5027419"/>
            <a:ext cx="103972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Tax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expense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630369" y="5281295"/>
            <a:ext cx="2151377" cy="12314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Profit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year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Return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assets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(ROA)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Return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equity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(ROE)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%*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income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ratio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(CIR)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risk**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065846" y="5282571"/>
            <a:ext cx="47023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70.3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7781743" y="5282571"/>
            <a:ext cx="47023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35.5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9626056" y="5282571"/>
            <a:ext cx="729539" cy="469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101.7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  <a:p>
            <a:pPr marL="93662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0.5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4003933" y="5536447"/>
            <a:ext cx="594729" cy="9775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243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1.3%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11.1%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47.1%</a:t>
            </a:r>
          </a:p>
          <a:p>
            <a:pPr marL="45243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2.7%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5800041" y="5536447"/>
            <a:ext cx="594729" cy="9775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243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0.8%</a:t>
            </a:r>
          </a:p>
          <a:p>
            <a:pPr marL="45243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8.3%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41.5%</a:t>
            </a:r>
          </a:p>
          <a:p>
            <a:pPr marL="45243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1.4%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9719719" y="5790323"/>
            <a:ext cx="54442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2.8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9665744" y="6044199"/>
            <a:ext cx="652167" cy="469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(5.5)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  <a:p>
            <a:pPr marL="0" marR="0">
              <a:lnSpc>
                <a:spcPts val="140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(1.3)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606363" y="6569219"/>
            <a:ext cx="1372196" cy="1374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2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*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2022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adjusted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for</a:t>
            </a:r>
            <a:r>
              <a:rPr dirty="0" sz="700" spc="19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right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issues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606363" y="6713999"/>
            <a:ext cx="1619263" cy="1374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2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**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Net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loans</a:t>
            </a:r>
            <a:r>
              <a:rPr dirty="0" sz="700" spc="19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considered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in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calculation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3224" y="202411"/>
            <a:ext cx="6108892" cy="419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KGCNSR+Calibri-Light,Bold"/>
                <a:cs typeface="KGCNSR+Calibri-Light,Bold"/>
              </a:rPr>
              <a:t>Balance</a:t>
            </a:r>
            <a:r>
              <a:rPr dirty="0" sz="3000" spc="-70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KGCNSR+Calibri-Light,Bold"/>
                <a:cs typeface="KGCNSR+Calibri-Light,Bold"/>
              </a:rPr>
              <a:t>Sheet</a:t>
            </a:r>
            <a:r>
              <a:rPr dirty="0" sz="3000" spc="-72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KGCNSR+Calibri-Light,Bold"/>
                <a:cs typeface="KGCNSR+Calibri-Light,Bold"/>
              </a:rPr>
              <a:t>as</a:t>
            </a:r>
            <a:r>
              <a:rPr dirty="0" sz="3000" spc="-71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KGCNSR+Calibri-Light,Bold"/>
                <a:cs typeface="KGCNSR+Calibri-Light,Bold"/>
              </a:rPr>
              <a:t>at</a:t>
            </a:r>
            <a:r>
              <a:rPr dirty="0" sz="3000" spc="-71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KGCNSR+Calibri-Light,Bold"/>
                <a:cs typeface="KGCNSR+Calibri-Light,Bold"/>
              </a:rPr>
              <a:t>31</a:t>
            </a:r>
            <a:r>
              <a:rPr dirty="0" sz="3000" spc="-71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KGCNSR+Calibri-Light,Bold"/>
                <a:cs typeface="KGCNSR+Calibri-Light,Bold"/>
              </a:rPr>
              <a:t>December</a:t>
            </a:r>
            <a:r>
              <a:rPr dirty="0" sz="3000" spc="-72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KGCNSR+Calibri-Light,Bold"/>
                <a:cs typeface="KGCNSR+Calibri-Light,Bold"/>
              </a:rPr>
              <a:t>2023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50260" y="755551"/>
            <a:ext cx="1281491" cy="401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8869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Variance</a:t>
            </a:r>
          </a:p>
          <a:p>
            <a:pPr marL="0" marR="0">
              <a:lnSpc>
                <a:spcPts val="1300"/>
              </a:lnSpc>
              <a:spcBef>
                <a:spcPts val="26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Dec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vs</a:t>
            </a:r>
            <a:r>
              <a:rPr dirty="0" sz="13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Dec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22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6241" y="961411"/>
            <a:ext cx="877456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RO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Million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00748" y="961411"/>
            <a:ext cx="84174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31-Dec-23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43241" y="961411"/>
            <a:ext cx="821796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14259" y="961411"/>
            <a:ext cx="84174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31-Dec-22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56752" y="961411"/>
            <a:ext cx="821796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698041" y="1162480"/>
            <a:ext cx="695666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Amount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009065" y="1162480"/>
            <a:ext cx="27042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6241" y="1376080"/>
            <a:ext cx="2609515" cy="6234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 u="sng">
                <a:solidFill>
                  <a:srgbClr val="ffffff"/>
                </a:solidFill>
                <a:latin typeface="Calibri"/>
                <a:cs typeface="Calibri"/>
              </a:rPr>
              <a:t>ASSETS</a:t>
            </a:r>
          </a:p>
          <a:p>
            <a:pPr marL="0" marR="0">
              <a:lnSpc>
                <a:spcPts val="1300"/>
              </a:lnSpc>
              <a:spcBef>
                <a:spcPts val="358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Cash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balances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Central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Bank</a:t>
            </a:r>
          </a:p>
          <a:p>
            <a:pPr marL="0" marR="0">
              <a:lnSpc>
                <a:spcPts val="1300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Due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banks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670285" y="1586703"/>
            <a:ext cx="673093" cy="109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4787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i="1">
                <a:solidFill>
                  <a:srgbClr val="ffffff"/>
                </a:solidFill>
                <a:latin typeface="Calibri"/>
                <a:cs typeface="Calibri"/>
              </a:rPr>
              <a:t>205.7</a:t>
            </a:r>
          </a:p>
          <a:p>
            <a:pPr marL="144787" marR="0">
              <a:lnSpc>
                <a:spcPts val="1300"/>
              </a:lnSpc>
              <a:spcBef>
                <a:spcPts val="350"/>
              </a:spcBef>
              <a:spcAft>
                <a:spcPts val="0"/>
              </a:spcAft>
            </a:pPr>
            <a:r>
              <a:rPr dirty="0" sz="1300" i="1">
                <a:solidFill>
                  <a:srgbClr val="ffffff"/>
                </a:solidFill>
                <a:latin typeface="Calibri"/>
                <a:cs typeface="Calibri"/>
              </a:rPr>
              <a:t>652.0</a:t>
            </a:r>
          </a:p>
          <a:p>
            <a:pPr marL="0" marR="0">
              <a:lnSpc>
                <a:spcPts val="1300"/>
              </a:lnSpc>
              <a:spcBef>
                <a:spcPts val="429"/>
              </a:spcBef>
              <a:spcAft>
                <a:spcPts val="0"/>
              </a:spcAft>
            </a:pPr>
            <a:r>
              <a:rPr dirty="0" sz="1300" i="1">
                <a:solidFill>
                  <a:srgbClr val="ffffff"/>
                </a:solidFill>
                <a:latin typeface="Calibri"/>
                <a:cs typeface="Calibri"/>
              </a:rPr>
              <a:t>1,711.2</a:t>
            </a:r>
          </a:p>
          <a:p>
            <a:pPr marL="0" marR="0">
              <a:lnSpc>
                <a:spcPts val="1300"/>
              </a:lnSpc>
              <a:spcBef>
                <a:spcPts val="472"/>
              </a:spcBef>
              <a:spcAft>
                <a:spcPts val="0"/>
              </a:spcAft>
            </a:pPr>
            <a:r>
              <a:rPr dirty="0" sz="1300" i="1">
                <a:solidFill>
                  <a:srgbClr val="ffffff"/>
                </a:solidFill>
                <a:latin typeface="Calibri"/>
                <a:cs typeface="Calibri"/>
              </a:rPr>
              <a:t>3,921.2</a:t>
            </a:r>
          </a:p>
          <a:p>
            <a:pPr marL="205613" marR="0">
              <a:lnSpc>
                <a:spcPts val="1300"/>
              </a:lnSpc>
              <a:spcBef>
                <a:spcPts val="535"/>
              </a:spcBef>
              <a:spcAft>
                <a:spcPts val="0"/>
              </a:spcAft>
            </a:pPr>
            <a:r>
              <a:rPr dirty="0" sz="1300" i="1">
                <a:solidFill>
                  <a:srgbClr val="ffffff"/>
                </a:solidFill>
                <a:latin typeface="Calibri"/>
                <a:cs typeface="Calibri"/>
              </a:rPr>
              <a:t>53.6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169001" y="1588516"/>
            <a:ext cx="479456" cy="4128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i="1">
                <a:solidFill>
                  <a:srgbClr val="ffffff"/>
                </a:solidFill>
                <a:latin typeface="Calibri"/>
                <a:cs typeface="Calibri"/>
              </a:rPr>
              <a:t>3.1%</a:t>
            </a:r>
          </a:p>
          <a:p>
            <a:pPr marL="0" marR="0">
              <a:lnSpc>
                <a:spcPts val="1300"/>
              </a:lnSpc>
              <a:spcBef>
                <a:spcPts val="350"/>
              </a:spcBef>
              <a:spcAft>
                <a:spcPts val="0"/>
              </a:spcAft>
            </a:pPr>
            <a:r>
              <a:rPr dirty="0" sz="1300" i="1">
                <a:solidFill>
                  <a:srgbClr val="ffffff"/>
                </a:solidFill>
                <a:latin typeface="Calibri"/>
                <a:cs typeface="Calibri"/>
              </a:rPr>
              <a:t>9.7%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287424" y="1586703"/>
            <a:ext cx="653665" cy="10952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305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125.9</a:t>
            </a:r>
          </a:p>
          <a:p>
            <a:pPr marL="120210" marR="0">
              <a:lnSpc>
                <a:spcPts val="1300"/>
              </a:lnSpc>
              <a:spcBef>
                <a:spcPts val="365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103.9</a:t>
            </a:r>
          </a:p>
          <a:p>
            <a:pPr marL="123050" marR="0">
              <a:lnSpc>
                <a:spcPts val="13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853.8</a:t>
            </a:r>
          </a:p>
          <a:p>
            <a:pPr marL="0" marR="0">
              <a:lnSpc>
                <a:spcPts val="1300"/>
              </a:lnSpc>
              <a:spcBef>
                <a:spcPts val="472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2,924.3</a:t>
            </a:r>
          </a:p>
          <a:p>
            <a:pPr marL="204826" marR="0">
              <a:lnSpc>
                <a:spcPts val="1300"/>
              </a:lnSpc>
              <a:spcBef>
                <a:spcPts val="535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66.7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786140" y="1586703"/>
            <a:ext cx="479456" cy="4128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3.0%</a:t>
            </a:r>
          </a:p>
          <a:p>
            <a:pPr marL="0" marR="0">
              <a:lnSpc>
                <a:spcPts val="1300"/>
              </a:lnSpc>
              <a:spcBef>
                <a:spcPts val="35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2.5%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996874" y="1588516"/>
            <a:ext cx="545768" cy="1328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9238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i="1">
                <a:solidFill>
                  <a:srgbClr val="ffffff"/>
                </a:solidFill>
                <a:latin typeface="Calibri"/>
                <a:cs typeface="Calibri"/>
              </a:rPr>
              <a:t>79.8</a:t>
            </a:r>
          </a:p>
          <a:p>
            <a:pPr marL="17462" marR="0">
              <a:lnSpc>
                <a:spcPts val="1300"/>
              </a:lnSpc>
              <a:spcBef>
                <a:spcPts val="350"/>
              </a:spcBef>
              <a:spcAft>
                <a:spcPts val="0"/>
              </a:spcAft>
            </a:pPr>
            <a:r>
              <a:rPr dirty="0" sz="1300" i="1">
                <a:solidFill>
                  <a:srgbClr val="ffffff"/>
                </a:solidFill>
                <a:latin typeface="Calibri"/>
                <a:cs typeface="Calibri"/>
              </a:rPr>
              <a:t>548.1</a:t>
            </a:r>
          </a:p>
          <a:p>
            <a:pPr marL="17462" marR="0">
              <a:lnSpc>
                <a:spcPts val="1300"/>
              </a:lnSpc>
              <a:spcBef>
                <a:spcPts val="415"/>
              </a:spcBef>
              <a:spcAft>
                <a:spcPts val="0"/>
              </a:spcAft>
            </a:pPr>
            <a:r>
              <a:rPr dirty="0" sz="1300" i="1">
                <a:solidFill>
                  <a:srgbClr val="ffffff"/>
                </a:solidFill>
                <a:latin typeface="Calibri"/>
                <a:cs typeface="Calibri"/>
              </a:rPr>
              <a:t>857.3</a:t>
            </a:r>
          </a:p>
          <a:p>
            <a:pPr marL="17462" marR="0">
              <a:lnSpc>
                <a:spcPts val="1300"/>
              </a:lnSpc>
              <a:spcBef>
                <a:spcPts val="472"/>
              </a:spcBef>
              <a:spcAft>
                <a:spcPts val="0"/>
              </a:spcAft>
            </a:pPr>
            <a:r>
              <a:rPr dirty="0" sz="1300" i="1">
                <a:solidFill>
                  <a:srgbClr val="ffffff"/>
                </a:solidFill>
                <a:latin typeface="Calibri"/>
                <a:cs typeface="Calibri"/>
              </a:rPr>
              <a:t>996.9</a:t>
            </a:r>
          </a:p>
          <a:p>
            <a:pPr marL="0" marR="0">
              <a:lnSpc>
                <a:spcPts val="1300"/>
              </a:lnSpc>
              <a:spcBef>
                <a:spcPts val="535"/>
              </a:spcBef>
              <a:spcAft>
                <a:spcPts val="0"/>
              </a:spcAft>
            </a:pPr>
            <a:r>
              <a:rPr dirty="0" sz="1300" i="1">
                <a:solidFill>
                  <a:srgbClr val="ffffff"/>
                </a:solidFill>
                <a:latin typeface="Calibri"/>
                <a:cs typeface="Calibri"/>
              </a:rPr>
              <a:t>(13.1)</a:t>
            </a:r>
          </a:p>
          <a:p>
            <a:pPr marL="337401" marR="0">
              <a:lnSpc>
                <a:spcPts val="1300"/>
              </a:lnSpc>
              <a:spcBef>
                <a:spcPts val="585"/>
              </a:spcBef>
              <a:spcAft>
                <a:spcPts val="0"/>
              </a:spcAft>
            </a:pPr>
            <a:r>
              <a:rPr dirty="0" sz="1300" i="1">
                <a:solidFill>
                  <a:srgbClr val="ffffff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195094" y="1588516"/>
            <a:ext cx="664844" cy="1328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160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i="1">
                <a:solidFill>
                  <a:srgbClr val="ffffff"/>
                </a:solidFill>
                <a:latin typeface="Calibri"/>
                <a:cs typeface="Calibri"/>
              </a:rPr>
              <a:t>63.4%</a:t>
            </a:r>
          </a:p>
          <a:p>
            <a:pPr marL="17462" marR="0">
              <a:lnSpc>
                <a:spcPts val="1300"/>
              </a:lnSpc>
              <a:spcBef>
                <a:spcPts val="350"/>
              </a:spcBef>
              <a:spcAft>
                <a:spcPts val="0"/>
              </a:spcAft>
            </a:pPr>
            <a:r>
              <a:rPr dirty="0" sz="1300" i="1">
                <a:solidFill>
                  <a:srgbClr val="ffffff"/>
                </a:solidFill>
                <a:latin typeface="Calibri"/>
                <a:cs typeface="Calibri"/>
              </a:rPr>
              <a:t>527.3%</a:t>
            </a:r>
          </a:p>
          <a:p>
            <a:pPr marL="17462" marR="0">
              <a:lnSpc>
                <a:spcPts val="1300"/>
              </a:lnSpc>
              <a:spcBef>
                <a:spcPts val="415"/>
              </a:spcBef>
              <a:spcAft>
                <a:spcPts val="0"/>
              </a:spcAft>
            </a:pPr>
            <a:r>
              <a:rPr dirty="0" sz="1300" i="1">
                <a:solidFill>
                  <a:srgbClr val="ffffff"/>
                </a:solidFill>
                <a:latin typeface="Calibri"/>
                <a:cs typeface="Calibri"/>
              </a:rPr>
              <a:t>100.4%</a:t>
            </a:r>
          </a:p>
          <a:p>
            <a:pPr marL="101600" marR="0">
              <a:lnSpc>
                <a:spcPts val="1300"/>
              </a:lnSpc>
              <a:spcBef>
                <a:spcPts val="472"/>
              </a:spcBef>
              <a:spcAft>
                <a:spcPts val="0"/>
              </a:spcAft>
            </a:pPr>
            <a:r>
              <a:rPr dirty="0" sz="1300" i="1">
                <a:solidFill>
                  <a:srgbClr val="ffffff"/>
                </a:solidFill>
                <a:latin typeface="Calibri"/>
                <a:cs typeface="Calibri"/>
              </a:rPr>
              <a:t>34.1%</a:t>
            </a:r>
          </a:p>
          <a:p>
            <a:pPr marL="0" marR="0">
              <a:lnSpc>
                <a:spcPts val="1300"/>
              </a:lnSpc>
              <a:spcBef>
                <a:spcPts val="535"/>
              </a:spcBef>
              <a:spcAft>
                <a:spcPts val="0"/>
              </a:spcAft>
            </a:pPr>
            <a:r>
              <a:rPr dirty="0" sz="1300" i="1">
                <a:solidFill>
                  <a:srgbClr val="ffffff"/>
                </a:solidFill>
                <a:latin typeface="Calibri"/>
                <a:cs typeface="Calibri"/>
              </a:rPr>
              <a:t>(19.6)%</a:t>
            </a:r>
          </a:p>
          <a:p>
            <a:pPr marL="185737" marR="0">
              <a:lnSpc>
                <a:spcPts val="1300"/>
              </a:lnSpc>
              <a:spcBef>
                <a:spcPts val="585"/>
              </a:spcBef>
              <a:spcAft>
                <a:spcPts val="0"/>
              </a:spcAft>
            </a:pPr>
            <a:r>
              <a:rPr dirty="0" sz="1300" i="1">
                <a:solidFill>
                  <a:srgbClr val="ffffff"/>
                </a:solidFill>
                <a:latin typeface="Calibri"/>
                <a:cs typeface="Calibri"/>
              </a:rPr>
              <a:t>0.0%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46241" y="2020514"/>
            <a:ext cx="3104424" cy="6614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Investment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securities</a:t>
            </a:r>
          </a:p>
          <a:p>
            <a:pPr marL="0" marR="0">
              <a:lnSpc>
                <a:spcPts val="1300"/>
              </a:lnSpc>
              <a:spcBef>
                <a:spcPts val="472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Loans,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advances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Islamic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financings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(net)</a:t>
            </a:r>
          </a:p>
          <a:p>
            <a:pPr marL="0" marR="0">
              <a:lnSpc>
                <a:spcPts val="1300"/>
              </a:lnSpc>
              <a:spcBef>
                <a:spcPts val="535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assets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084864" y="2022328"/>
            <a:ext cx="563244" cy="6614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i="1">
                <a:solidFill>
                  <a:srgbClr val="ffffff"/>
                </a:solidFill>
                <a:latin typeface="Calibri"/>
                <a:cs typeface="Calibri"/>
              </a:rPr>
              <a:t>25.6%</a:t>
            </a:r>
          </a:p>
          <a:p>
            <a:pPr marL="0" marR="0">
              <a:lnSpc>
                <a:spcPts val="1300"/>
              </a:lnSpc>
              <a:spcBef>
                <a:spcPts val="472"/>
              </a:spcBef>
              <a:spcAft>
                <a:spcPts val="0"/>
              </a:spcAft>
            </a:pPr>
            <a:r>
              <a:rPr dirty="0" sz="1300" i="1">
                <a:solidFill>
                  <a:srgbClr val="ffffff"/>
                </a:solidFill>
                <a:latin typeface="Calibri"/>
                <a:cs typeface="Calibri"/>
              </a:rPr>
              <a:t>58.6%</a:t>
            </a:r>
          </a:p>
          <a:p>
            <a:pPr marL="84137" marR="0">
              <a:lnSpc>
                <a:spcPts val="1300"/>
              </a:lnSpc>
              <a:spcBef>
                <a:spcPts val="535"/>
              </a:spcBef>
              <a:spcAft>
                <a:spcPts val="0"/>
              </a:spcAft>
            </a:pPr>
            <a:r>
              <a:rPr dirty="0" sz="1300" i="1">
                <a:solidFill>
                  <a:srgbClr val="ffffff"/>
                </a:solidFill>
                <a:latin typeface="Calibri"/>
                <a:cs typeface="Calibri"/>
              </a:rPr>
              <a:t>0.8%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702003" y="2020514"/>
            <a:ext cx="563243" cy="6614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20.7%</a:t>
            </a:r>
          </a:p>
          <a:p>
            <a:pPr marL="0" marR="0">
              <a:lnSpc>
                <a:spcPts val="1300"/>
              </a:lnSpc>
              <a:spcBef>
                <a:spcPts val="472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70.8%</a:t>
            </a:r>
          </a:p>
          <a:p>
            <a:pPr marL="84136" marR="0">
              <a:lnSpc>
                <a:spcPts val="1300"/>
              </a:lnSpc>
              <a:spcBef>
                <a:spcPts val="535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1.6%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46241" y="2711881"/>
            <a:ext cx="1800751" cy="4355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Investment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properties</a:t>
            </a:r>
          </a:p>
          <a:p>
            <a:pPr marL="0" marR="0">
              <a:lnSpc>
                <a:spcPts val="1300"/>
              </a:lnSpc>
              <a:spcBef>
                <a:spcPts val="529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Property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equipment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957674" y="2713694"/>
            <a:ext cx="36143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i="1">
                <a:solidFill>
                  <a:srgbClr val="ffffff"/>
                </a:solidFill>
                <a:latin typeface="Calibri"/>
                <a:cs typeface="Calibri"/>
              </a:rPr>
              <a:t>2.9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169001" y="2713694"/>
            <a:ext cx="479456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i="1">
                <a:solidFill>
                  <a:srgbClr val="ffffff"/>
                </a:solidFill>
                <a:latin typeface="Calibri"/>
                <a:cs typeface="Calibri"/>
              </a:rPr>
              <a:t>0.0%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574813" y="2711881"/>
            <a:ext cx="36143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2.9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786140" y="2711881"/>
            <a:ext cx="479456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0.1%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875898" y="2946032"/>
            <a:ext cx="445113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i="1">
                <a:solidFill>
                  <a:srgbClr val="ffffff"/>
                </a:solidFill>
                <a:latin typeface="Calibri"/>
                <a:cs typeface="Calibri"/>
              </a:rPr>
              <a:t>75.6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169001" y="2946032"/>
            <a:ext cx="479456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i="1">
                <a:solidFill>
                  <a:srgbClr val="ffffff"/>
                </a:solidFill>
                <a:latin typeface="Calibri"/>
                <a:cs typeface="Calibri"/>
              </a:rPr>
              <a:t>1.1%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492250" y="2944218"/>
            <a:ext cx="445113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53.4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786140" y="2944218"/>
            <a:ext cx="479456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1.3%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0096113" y="2946032"/>
            <a:ext cx="445113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i="1">
                <a:solidFill>
                  <a:srgbClr val="ffffff"/>
                </a:solidFill>
                <a:latin typeface="Calibri"/>
                <a:cs typeface="Calibri"/>
              </a:rPr>
              <a:t>22.1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1296694" y="2946032"/>
            <a:ext cx="563134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i="1">
                <a:solidFill>
                  <a:srgbClr val="ffffff"/>
                </a:solidFill>
                <a:latin typeface="Calibri"/>
                <a:cs typeface="Calibri"/>
              </a:rPr>
              <a:t>41.4%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46241" y="3195292"/>
            <a:ext cx="1270641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Intangible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assets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875898" y="3197106"/>
            <a:ext cx="445113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i="1">
                <a:solidFill>
                  <a:srgbClr val="ffffff"/>
                </a:solidFill>
                <a:latin typeface="Calibri"/>
                <a:cs typeface="Calibri"/>
              </a:rPr>
              <a:t>66.6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169001" y="3197106"/>
            <a:ext cx="479456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i="1">
                <a:solidFill>
                  <a:srgbClr val="ffffff"/>
                </a:solidFill>
                <a:latin typeface="Calibri"/>
                <a:cs typeface="Calibri"/>
              </a:rPr>
              <a:t>1.0%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755609" y="3195292"/>
            <a:ext cx="20294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i="1">
                <a:solidFill>
                  <a:srgbClr val="ffffff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782513" y="3197106"/>
            <a:ext cx="479456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0.0%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0096113" y="3197106"/>
            <a:ext cx="445113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i="1">
                <a:solidFill>
                  <a:srgbClr val="ffffff"/>
                </a:solidFill>
                <a:latin typeface="Calibri"/>
                <a:cs typeface="Calibri"/>
              </a:rPr>
              <a:t>66.6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1337969" y="3197106"/>
            <a:ext cx="521456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i="1">
                <a:solidFill>
                  <a:srgbClr val="ffffff"/>
                </a:solidFill>
                <a:latin typeface="Calibri"/>
                <a:cs typeface="Calibri"/>
              </a:rPr>
              <a:t>100%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46241" y="3442686"/>
            <a:ext cx="1130230" cy="4318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ASSETS</a:t>
            </a:r>
          </a:p>
          <a:p>
            <a:pPr marL="0" marR="0">
              <a:lnSpc>
                <a:spcPts val="13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1300" b="1" u="sng">
                <a:solidFill>
                  <a:srgbClr val="ffffff"/>
                </a:solidFill>
                <a:latin typeface="Calibri"/>
                <a:cs typeface="Calibri"/>
              </a:rPr>
              <a:t>LIABILITIES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667097" y="3444499"/>
            <a:ext cx="657454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6,688.7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994376" y="3444499"/>
            <a:ext cx="651569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100.0%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7282661" y="3442686"/>
            <a:ext cx="657454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4,131.0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8611515" y="3442686"/>
            <a:ext cx="651569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100.0%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9886523" y="3444499"/>
            <a:ext cx="657454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2,557.7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1290344" y="3444499"/>
            <a:ext cx="56789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61.9%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646241" y="3891159"/>
            <a:ext cx="1031411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Due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3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banks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670285" y="3892973"/>
            <a:ext cx="653665" cy="6643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305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676.1</a:t>
            </a:r>
          </a:p>
          <a:p>
            <a:pPr marL="0" marR="0">
              <a:lnSpc>
                <a:spcPts val="1300"/>
              </a:lnSpc>
              <a:spcBef>
                <a:spcPts val="43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5,103.0</a:t>
            </a:r>
          </a:p>
          <a:p>
            <a:pPr marL="123050" marR="0">
              <a:lnSpc>
                <a:spcPts val="1300"/>
              </a:lnSpc>
              <a:spcBef>
                <a:spcPts val="60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107.5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6084864" y="3892973"/>
            <a:ext cx="563244" cy="6643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10.1%</a:t>
            </a:r>
          </a:p>
          <a:p>
            <a:pPr marL="0" marR="0">
              <a:lnSpc>
                <a:spcPts val="1300"/>
              </a:lnSpc>
              <a:spcBef>
                <a:spcPts val="43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76.3%</a:t>
            </a:r>
          </a:p>
          <a:p>
            <a:pPr marL="84137" marR="0">
              <a:lnSpc>
                <a:spcPts val="1300"/>
              </a:lnSpc>
              <a:spcBef>
                <a:spcPts val="60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1.6%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7287424" y="3891159"/>
            <a:ext cx="653665" cy="6662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305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806.0</a:t>
            </a:r>
          </a:p>
          <a:p>
            <a:pPr marL="0" marR="0">
              <a:lnSpc>
                <a:spcPts val="1300"/>
              </a:lnSpc>
              <a:spcBef>
                <a:spcPts val="43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2,560.1</a:t>
            </a:r>
          </a:p>
          <a:p>
            <a:pPr marL="202773" marR="0">
              <a:lnSpc>
                <a:spcPts val="1300"/>
              </a:lnSpc>
              <a:spcBef>
                <a:spcPts val="614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99.4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8702003" y="3891159"/>
            <a:ext cx="563243" cy="6643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19.5%</a:t>
            </a:r>
          </a:p>
          <a:p>
            <a:pPr marL="0" marR="0">
              <a:lnSpc>
                <a:spcPts val="1300"/>
              </a:lnSpc>
              <a:spcBef>
                <a:spcPts val="43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62.0%</a:t>
            </a:r>
          </a:p>
          <a:p>
            <a:pPr marL="84136" marR="0">
              <a:lnSpc>
                <a:spcPts val="1300"/>
              </a:lnSpc>
              <a:spcBef>
                <a:spcPts val="60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2.4%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9891286" y="3892973"/>
            <a:ext cx="653665" cy="6643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025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(129.9)</a:t>
            </a:r>
          </a:p>
          <a:p>
            <a:pPr marL="0" marR="0">
              <a:lnSpc>
                <a:spcPts val="1300"/>
              </a:lnSpc>
              <a:spcBef>
                <a:spcPts val="43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2,542.9</a:t>
            </a:r>
          </a:p>
          <a:p>
            <a:pPr marL="287389" marR="0">
              <a:lnSpc>
                <a:spcPts val="1300"/>
              </a:lnSpc>
              <a:spcBef>
                <a:spcPts val="60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8.1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1195094" y="3892973"/>
            <a:ext cx="664844" cy="6643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(16.1)%</a:t>
            </a:r>
          </a:p>
          <a:p>
            <a:pPr marL="101600" marR="0">
              <a:lnSpc>
                <a:spcPts val="1300"/>
              </a:lnSpc>
              <a:spcBef>
                <a:spcPts val="43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99.3%</a:t>
            </a:r>
          </a:p>
          <a:p>
            <a:pPr marL="185737" marR="0">
              <a:lnSpc>
                <a:spcPts val="1300"/>
              </a:lnSpc>
              <a:spcBef>
                <a:spcPts val="60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8.1%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646241" y="4110976"/>
            <a:ext cx="1406848" cy="4445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deposits</a:t>
            </a:r>
          </a:p>
          <a:p>
            <a:pPr marL="0" marR="0">
              <a:lnSpc>
                <a:spcPts val="1300"/>
              </a:lnSpc>
              <a:spcBef>
                <a:spcPts val="60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liabilities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646241" y="4624541"/>
            <a:ext cx="1108716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spc="10">
                <a:solidFill>
                  <a:srgbClr val="f36b23"/>
                </a:solidFill>
                <a:latin typeface="Calibri"/>
                <a:cs typeface="Calibri"/>
              </a:rPr>
              <a:t>Totalliabilities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4671860" y="4626354"/>
            <a:ext cx="65366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36b23"/>
                </a:solidFill>
                <a:latin typeface="Calibri"/>
                <a:cs typeface="Calibri"/>
              </a:rPr>
              <a:t>5,886.6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6084864" y="4626354"/>
            <a:ext cx="563134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36b23"/>
                </a:solidFill>
                <a:latin typeface="Calibri"/>
                <a:cs typeface="Calibri"/>
              </a:rPr>
              <a:t>88.0%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7287424" y="4624541"/>
            <a:ext cx="65366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36b23"/>
                </a:solidFill>
                <a:latin typeface="Calibri"/>
                <a:cs typeface="Calibri"/>
              </a:rPr>
              <a:t>3,465.5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8702003" y="4624541"/>
            <a:ext cx="563134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36b23"/>
                </a:solidFill>
                <a:latin typeface="Calibri"/>
                <a:cs typeface="Calibri"/>
              </a:rPr>
              <a:t>83.9%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9891286" y="4626354"/>
            <a:ext cx="65366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36b23"/>
                </a:solidFill>
                <a:latin typeface="Calibri"/>
                <a:cs typeface="Calibri"/>
              </a:rPr>
              <a:t>2,421.1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11296694" y="4626354"/>
            <a:ext cx="563134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36b23"/>
                </a:solidFill>
                <a:latin typeface="Calibri"/>
                <a:cs typeface="Calibri"/>
              </a:rPr>
              <a:t>69.9%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646241" y="4919040"/>
            <a:ext cx="2352871" cy="711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shareholders’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equity</a:t>
            </a:r>
          </a:p>
          <a:p>
            <a:pPr marL="0" marR="0">
              <a:lnSpc>
                <a:spcPts val="1300"/>
              </a:lnSpc>
              <a:spcBef>
                <a:spcPts val="752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Perpetual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tier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capital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securities</a:t>
            </a:r>
          </a:p>
          <a:p>
            <a:pPr marL="0" marR="0">
              <a:lnSpc>
                <a:spcPts val="1300"/>
              </a:lnSpc>
              <a:spcBef>
                <a:spcPts val="649"/>
              </a:spcBef>
              <a:spcAft>
                <a:spcPts val="0"/>
              </a:spcAft>
            </a:pPr>
            <a:r>
              <a:rPr dirty="0" sz="1300">
                <a:solidFill>
                  <a:srgbClr val="f36b23"/>
                </a:solidFill>
                <a:latin typeface="Calibri"/>
                <a:cs typeface="Calibri"/>
              </a:rPr>
              <a:t>Total</a:t>
            </a:r>
            <a:r>
              <a:rPr dirty="0" sz="1300" spc="-31">
                <a:solidFill>
                  <a:srgbClr val="f36b2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36b23"/>
                </a:solidFill>
                <a:latin typeface="Calibri"/>
                <a:cs typeface="Calibri"/>
              </a:rPr>
              <a:t>equity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4793335" y="4920853"/>
            <a:ext cx="550043" cy="7097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702.1</a:t>
            </a:r>
          </a:p>
          <a:p>
            <a:pPr marL="0" marR="0">
              <a:lnSpc>
                <a:spcPts val="1300"/>
              </a:lnSpc>
              <a:spcBef>
                <a:spcPts val="752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100.0</a:t>
            </a:r>
          </a:p>
          <a:p>
            <a:pPr marL="21737" marR="0">
              <a:lnSpc>
                <a:spcPts val="1300"/>
              </a:lnSpc>
              <a:spcBef>
                <a:spcPts val="635"/>
              </a:spcBef>
              <a:spcAft>
                <a:spcPts val="0"/>
              </a:spcAft>
            </a:pPr>
            <a:r>
              <a:rPr dirty="0" sz="1300">
                <a:solidFill>
                  <a:srgbClr val="f36b23"/>
                </a:solidFill>
                <a:latin typeface="Calibri"/>
                <a:cs typeface="Calibri"/>
              </a:rPr>
              <a:t>802.1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6084864" y="4920853"/>
            <a:ext cx="563244" cy="463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10.5%</a:t>
            </a:r>
          </a:p>
          <a:p>
            <a:pPr marL="84137" marR="0">
              <a:lnSpc>
                <a:spcPts val="1300"/>
              </a:lnSpc>
              <a:spcBef>
                <a:spcPts val="752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1.5%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7410474" y="4919040"/>
            <a:ext cx="528792" cy="711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565.5</a:t>
            </a:r>
          </a:p>
          <a:p>
            <a:pPr marL="0" marR="0">
              <a:lnSpc>
                <a:spcPts val="1300"/>
              </a:lnSpc>
              <a:spcBef>
                <a:spcPts val="752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100.0</a:t>
            </a:r>
          </a:p>
          <a:p>
            <a:pPr marL="0" marR="0">
              <a:lnSpc>
                <a:spcPts val="1300"/>
              </a:lnSpc>
              <a:spcBef>
                <a:spcPts val="649"/>
              </a:spcBef>
              <a:spcAft>
                <a:spcPts val="0"/>
              </a:spcAft>
            </a:pPr>
            <a:r>
              <a:rPr dirty="0" sz="1300">
                <a:solidFill>
                  <a:srgbClr val="f36b23"/>
                </a:solidFill>
                <a:latin typeface="Calibri"/>
                <a:cs typeface="Calibri"/>
              </a:rPr>
              <a:t>665.5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8702003" y="4919040"/>
            <a:ext cx="563243" cy="463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13.7%</a:t>
            </a:r>
          </a:p>
          <a:p>
            <a:pPr marL="84136" marR="0">
              <a:lnSpc>
                <a:spcPts val="1300"/>
              </a:lnSpc>
              <a:spcBef>
                <a:spcPts val="752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2.4%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10014336" y="4920853"/>
            <a:ext cx="528792" cy="463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136.6</a:t>
            </a:r>
          </a:p>
          <a:p>
            <a:pPr marL="319939" marR="0">
              <a:lnSpc>
                <a:spcPts val="1300"/>
              </a:lnSpc>
              <a:spcBef>
                <a:spcPts val="752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11296694" y="4920853"/>
            <a:ext cx="563243" cy="463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24.2%</a:t>
            </a:r>
          </a:p>
          <a:p>
            <a:pPr marL="84136" marR="0">
              <a:lnSpc>
                <a:spcPts val="1300"/>
              </a:lnSpc>
              <a:spcBef>
                <a:spcPts val="752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0.0%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5998004" y="5429174"/>
            <a:ext cx="651569" cy="4692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686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36b23"/>
                </a:solidFill>
                <a:latin typeface="Calibri"/>
                <a:cs typeface="Calibri"/>
              </a:rPr>
              <a:t>12.0%</a:t>
            </a:r>
          </a:p>
          <a:p>
            <a:pPr marL="0" marR="0">
              <a:lnSpc>
                <a:spcPts val="1300"/>
              </a:lnSpc>
              <a:spcBef>
                <a:spcPts val="794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100.0%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8611515" y="5427360"/>
            <a:ext cx="653136" cy="4710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0488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36b23"/>
                </a:solidFill>
                <a:latin typeface="Calibri"/>
                <a:cs typeface="Calibri"/>
              </a:rPr>
              <a:t>16.1%</a:t>
            </a:r>
          </a:p>
          <a:p>
            <a:pPr marL="0" marR="0">
              <a:lnSpc>
                <a:spcPts val="1300"/>
              </a:lnSpc>
              <a:spcBef>
                <a:spcPts val="809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100.0%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9886523" y="5429174"/>
            <a:ext cx="657454" cy="4710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813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36b23"/>
                </a:solidFill>
                <a:latin typeface="Calibri"/>
                <a:cs typeface="Calibri"/>
              </a:rPr>
              <a:t>136.6</a:t>
            </a:r>
          </a:p>
          <a:p>
            <a:pPr marL="0" marR="0">
              <a:lnSpc>
                <a:spcPts val="1300"/>
              </a:lnSpc>
              <a:spcBef>
                <a:spcPts val="809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2,557.7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11290344" y="5429174"/>
            <a:ext cx="568997" cy="4710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35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36b23"/>
                </a:solidFill>
                <a:latin typeface="Calibri"/>
                <a:cs typeface="Calibri"/>
              </a:rPr>
              <a:t>20.5%</a:t>
            </a:r>
          </a:p>
          <a:p>
            <a:pPr marL="0" marR="0">
              <a:lnSpc>
                <a:spcPts val="1300"/>
              </a:lnSpc>
              <a:spcBef>
                <a:spcPts val="809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61.9%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646241" y="5695207"/>
            <a:ext cx="2281616" cy="6416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LIABILITIES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EQUITY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Net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loans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deposits</a:t>
            </a:r>
          </a:p>
          <a:p>
            <a:pPr marL="0" marR="0">
              <a:lnSpc>
                <a:spcPts val="1300"/>
              </a:lnSpc>
              <a:spcBef>
                <a:spcPts val="358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CASA</a:t>
            </a:r>
            <a:r>
              <a:rPr dirty="0" sz="1300" spc="-3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ratio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4667097" y="5697021"/>
            <a:ext cx="673658" cy="6416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6,688.7</a:t>
            </a:r>
          </a:p>
          <a:p>
            <a:pPr marL="11101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76.8%</a:t>
            </a:r>
          </a:p>
          <a:p>
            <a:pPr marL="111010" marR="0">
              <a:lnSpc>
                <a:spcPts val="1300"/>
              </a:lnSpc>
              <a:spcBef>
                <a:spcPts val="358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70.0%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7282661" y="5695207"/>
            <a:ext cx="675233" cy="6416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4,131.0</a:t>
            </a:r>
          </a:p>
          <a:p>
            <a:pPr marL="28447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114.2%</a:t>
            </a:r>
          </a:p>
          <a:p>
            <a:pPr marL="112586" marR="0">
              <a:lnSpc>
                <a:spcPts val="1300"/>
              </a:lnSpc>
              <a:spcBef>
                <a:spcPts val="358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63.8%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62876" y="69393"/>
            <a:ext cx="2638076" cy="5448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9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ffffff"/>
                </a:solidFill>
                <a:latin typeface="AIREQU+SegoeUI-Bold"/>
                <a:cs typeface="AIREQU+SegoeUI-Bold"/>
              </a:rPr>
              <a:t>Credit</a:t>
            </a:r>
            <a:r>
              <a:rPr dirty="0" sz="3000" b="1">
                <a:solidFill>
                  <a:srgbClr val="ffffff"/>
                </a:solidFill>
                <a:latin typeface="AIREQU+SegoeUI-Bold"/>
                <a:cs typeface="AIREQU+SegoeUI-Bold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IREQU+SegoeUI-Bold"/>
                <a:cs typeface="AIREQU+SegoeUI-Bold"/>
              </a:rPr>
              <a:t>Quality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4870" y="792024"/>
            <a:ext cx="3693729" cy="4097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26921"/>
                </a:solidFill>
                <a:latin typeface="BQERUC+SegoeUI-Semilight,Bold"/>
                <a:cs typeface="BQERUC+SegoeUI-Semilight,Bold"/>
              </a:rPr>
              <a:t>1</a:t>
            </a:r>
            <a:r>
              <a:rPr dirty="0" sz="2200" spc="1941">
                <a:solidFill>
                  <a:srgbClr val="f26921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Non</a:t>
            </a:r>
            <a:r>
              <a:rPr dirty="0" sz="2000" spc="45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Performing</a:t>
            </a:r>
            <a:r>
              <a:rPr dirty="0" sz="2000" spc="46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Loans</a:t>
            </a:r>
            <a:r>
              <a:rPr dirty="0" sz="2000" spc="46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(NPL)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09839" y="807043"/>
            <a:ext cx="299603" cy="4097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26921"/>
                </a:solidFill>
                <a:latin typeface="BQERUC+SegoeUI-Semilight,Bold"/>
                <a:cs typeface="BQERUC+SegoeUI-Semilight,Bold"/>
              </a:rPr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52466" y="824963"/>
            <a:ext cx="1705018" cy="375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NPL</a:t>
            </a:r>
            <a:r>
              <a:rPr dirty="0" sz="2000" spc="46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Coverage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8089" y="1318299"/>
            <a:ext cx="1291704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RO</a:t>
            </a:r>
            <a:r>
              <a:rPr dirty="0" sz="1200" spc="-15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million</a:t>
            </a:r>
            <a:r>
              <a:rPr dirty="0" sz="1000" spc="1027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400">
                <a:solidFill>
                  <a:srgbClr val="f36b23"/>
                </a:solidFill>
                <a:latin typeface="BQERUC+SegoeUI-Semilight,Bold"/>
                <a:cs typeface="BQERUC+SegoeUI-Semilight,Bold"/>
              </a:rPr>
              <a:t>5.2%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21031" y="1318707"/>
            <a:ext cx="758136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RO</a:t>
            </a:r>
            <a:r>
              <a:rPr dirty="0" sz="1200" spc="-15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million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1079" y="1388867"/>
            <a:ext cx="200206" cy="1485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250</a:t>
            </a:r>
          </a:p>
          <a:p>
            <a:pPr marL="0" marR="0">
              <a:lnSpc>
                <a:spcPts val="665"/>
              </a:lnSpc>
              <a:spcBef>
                <a:spcPts val="1967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200</a:t>
            </a:r>
          </a:p>
          <a:p>
            <a:pPr marL="14287" marR="0">
              <a:lnSpc>
                <a:spcPts val="665"/>
              </a:lnSpc>
              <a:spcBef>
                <a:spcPts val="2017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150</a:t>
            </a:r>
          </a:p>
          <a:p>
            <a:pPr marL="14287" marR="0">
              <a:lnSpc>
                <a:spcPts val="665"/>
              </a:lnSpc>
              <a:spcBef>
                <a:spcPts val="2017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100</a:t>
            </a:r>
          </a:p>
          <a:p>
            <a:pPr marL="37306" marR="0">
              <a:lnSpc>
                <a:spcPts val="665"/>
              </a:lnSpc>
              <a:spcBef>
                <a:spcPts val="2017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50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17816" y="1388867"/>
            <a:ext cx="229029" cy="1826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5.3%</a:t>
            </a:r>
          </a:p>
          <a:p>
            <a:pPr marL="1587" marR="0">
              <a:lnSpc>
                <a:spcPts val="665"/>
              </a:lnSpc>
              <a:spcBef>
                <a:spcPts val="961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5.2%</a:t>
            </a:r>
          </a:p>
          <a:p>
            <a:pPr marL="0" marR="0">
              <a:lnSpc>
                <a:spcPts val="665"/>
              </a:lnSpc>
              <a:spcBef>
                <a:spcPts val="1011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5.1%</a:t>
            </a:r>
          </a:p>
          <a:p>
            <a:pPr marL="1587" marR="0">
              <a:lnSpc>
                <a:spcPts val="665"/>
              </a:lnSpc>
              <a:spcBef>
                <a:spcPts val="1011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5.0%</a:t>
            </a:r>
          </a:p>
          <a:p>
            <a:pPr marL="793" marR="0">
              <a:lnSpc>
                <a:spcPts val="665"/>
              </a:lnSpc>
              <a:spcBef>
                <a:spcPts val="1011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4.9%</a:t>
            </a:r>
          </a:p>
          <a:p>
            <a:pPr marL="793" marR="0">
              <a:lnSpc>
                <a:spcPts val="665"/>
              </a:lnSpc>
              <a:spcBef>
                <a:spcPts val="961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4.8%</a:t>
            </a:r>
          </a:p>
          <a:p>
            <a:pPr marL="1587" marR="0">
              <a:lnSpc>
                <a:spcPts val="665"/>
              </a:lnSpc>
              <a:spcBef>
                <a:spcPts val="1011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4.7%</a:t>
            </a:r>
          </a:p>
          <a:p>
            <a:pPr marL="793" marR="0">
              <a:lnSpc>
                <a:spcPts val="665"/>
              </a:lnSpc>
              <a:spcBef>
                <a:spcPts val="1011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4.6%</a:t>
            </a:r>
          </a:p>
          <a:p>
            <a:pPr marL="793" marR="0">
              <a:lnSpc>
                <a:spcPts val="665"/>
              </a:lnSpc>
              <a:spcBef>
                <a:spcPts val="1011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4.5%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039025" y="1377525"/>
            <a:ext cx="552797" cy="8341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36b23"/>
                </a:solidFill>
                <a:latin typeface="BQERUC+SegoeUI-Semilight,Bold"/>
                <a:cs typeface="BQERUC+SegoeUI-Semilight,Bold"/>
              </a:rPr>
              <a:t>143%</a:t>
            </a:r>
          </a:p>
          <a:p>
            <a:pPr marL="79733" marR="0">
              <a:lnSpc>
                <a:spcPts val="1862"/>
              </a:lnSpc>
              <a:spcBef>
                <a:spcPts val="2544"/>
              </a:spcBef>
              <a:spcAft>
                <a:spcPts val="0"/>
              </a:spcAft>
            </a:pPr>
            <a:r>
              <a:rPr dirty="0" sz="1400">
                <a:solidFill>
                  <a:srgbClr val="f36b23"/>
                </a:solidFill>
                <a:latin typeface="BQERUC+SegoeUI-Semilight,Bold"/>
                <a:cs typeface="BQERUC+SegoeUI-Semilight,Bold"/>
              </a:rPr>
              <a:t>287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072021" y="1508631"/>
            <a:ext cx="200206" cy="15115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350</a:t>
            </a:r>
          </a:p>
          <a:p>
            <a:pPr marL="0" marR="0">
              <a:lnSpc>
                <a:spcPts val="665"/>
              </a:lnSpc>
              <a:spcBef>
                <a:spcPts val="1107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300</a:t>
            </a:r>
          </a:p>
          <a:p>
            <a:pPr marL="0" marR="0">
              <a:lnSpc>
                <a:spcPts val="665"/>
              </a:lnSpc>
              <a:spcBef>
                <a:spcPts val="1107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250</a:t>
            </a:r>
          </a:p>
          <a:p>
            <a:pPr marL="0" marR="0">
              <a:lnSpc>
                <a:spcPts val="665"/>
              </a:lnSpc>
              <a:spcBef>
                <a:spcPts val="1107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200</a:t>
            </a:r>
          </a:p>
          <a:p>
            <a:pPr marL="14287" marR="0">
              <a:lnSpc>
                <a:spcPts val="665"/>
              </a:lnSpc>
              <a:spcBef>
                <a:spcPts val="1157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150</a:t>
            </a:r>
          </a:p>
          <a:p>
            <a:pPr marL="14287" marR="0">
              <a:lnSpc>
                <a:spcPts val="665"/>
              </a:lnSpc>
              <a:spcBef>
                <a:spcPts val="1107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100</a:t>
            </a:r>
          </a:p>
          <a:p>
            <a:pPr marL="37306" marR="0">
              <a:lnSpc>
                <a:spcPts val="665"/>
              </a:lnSpc>
              <a:spcBef>
                <a:spcPts val="1107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50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302133" y="1508631"/>
            <a:ext cx="240523" cy="1743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75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160%</a:t>
            </a:r>
          </a:p>
          <a:p>
            <a:pPr marL="2381" marR="0">
              <a:lnSpc>
                <a:spcPts val="665"/>
              </a:lnSpc>
              <a:spcBef>
                <a:spcPts val="929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140%</a:t>
            </a:r>
          </a:p>
          <a:p>
            <a:pPr marL="3175" marR="0">
              <a:lnSpc>
                <a:spcPts val="665"/>
              </a:lnSpc>
              <a:spcBef>
                <a:spcPts val="929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120%</a:t>
            </a:r>
          </a:p>
          <a:p>
            <a:pPr marL="3175" marR="0">
              <a:lnSpc>
                <a:spcPts val="665"/>
              </a:lnSpc>
              <a:spcBef>
                <a:spcPts val="929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100%</a:t>
            </a:r>
          </a:p>
          <a:p>
            <a:pPr marL="2381" marR="0">
              <a:lnSpc>
                <a:spcPts val="665"/>
              </a:lnSpc>
              <a:spcBef>
                <a:spcPts val="879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80%</a:t>
            </a:r>
          </a:p>
          <a:p>
            <a:pPr marL="2381" marR="0">
              <a:lnSpc>
                <a:spcPts val="665"/>
              </a:lnSpc>
              <a:spcBef>
                <a:spcPts val="929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60%</a:t>
            </a:r>
          </a:p>
          <a:p>
            <a:pPr marL="1587" marR="0">
              <a:lnSpc>
                <a:spcPts val="665"/>
              </a:lnSpc>
              <a:spcBef>
                <a:spcPts val="929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40%</a:t>
            </a:r>
          </a:p>
          <a:p>
            <a:pPr marL="2381" marR="0">
              <a:lnSpc>
                <a:spcPts val="665"/>
              </a:lnSpc>
              <a:spcBef>
                <a:spcPts val="929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20%</a:t>
            </a:r>
          </a:p>
          <a:p>
            <a:pPr marL="0" marR="0">
              <a:lnSpc>
                <a:spcPts val="665"/>
              </a:lnSpc>
              <a:spcBef>
                <a:spcPts val="929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0%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45801" y="1747699"/>
            <a:ext cx="406424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36b23"/>
                </a:solidFill>
                <a:latin typeface="BQERUC+SegoeUI-Semilight,Bold"/>
                <a:cs typeface="BQERUC+SegoeUI-Semilight,Bold"/>
              </a:rPr>
              <a:t>201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070018" y="1924215"/>
            <a:ext cx="482215" cy="867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36b23"/>
                </a:solidFill>
                <a:latin typeface="BQERUC+SegoeUI-Semilight,Bold"/>
                <a:cs typeface="BQERUC+SegoeUI-Semilight,Bold"/>
              </a:rPr>
              <a:t>89%</a:t>
            </a:r>
          </a:p>
          <a:p>
            <a:pPr marL="41275" marR="0">
              <a:lnSpc>
                <a:spcPts val="1862"/>
              </a:lnSpc>
              <a:spcBef>
                <a:spcPts val="2754"/>
              </a:spcBef>
              <a:spcAft>
                <a:spcPts val="0"/>
              </a:spcAft>
            </a:pPr>
            <a:r>
              <a:rPr dirty="0" sz="1400">
                <a:solidFill>
                  <a:srgbClr val="f36b23"/>
                </a:solidFill>
                <a:latin typeface="BQERUC+SegoeUI-Semilight,Bold"/>
                <a:cs typeface="BQERUC+SegoeUI-Semilight,Bold"/>
              </a:rPr>
              <a:t>142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11332" y="2068007"/>
            <a:ext cx="406424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36b23"/>
                </a:solidFill>
                <a:latin typeface="BQERUC+SegoeUI-Semilight,Bold"/>
                <a:cs typeface="BQERUC+SegoeUI-Semilight,Bold"/>
              </a:rPr>
              <a:t>159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410813" y="2601993"/>
            <a:ext cx="525102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36b23"/>
                </a:solidFill>
                <a:latin typeface="BQERUC+SegoeUI-Semilight,Bold"/>
                <a:cs typeface="BQERUC+SegoeUI-Semilight,Bold"/>
              </a:rPr>
              <a:t>4.8%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39341" y="3092366"/>
            <a:ext cx="128705" cy="122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140284" y="3129148"/>
            <a:ext cx="128705" cy="122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46219" y="3239053"/>
            <a:ext cx="936004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31-Dec-22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155288" y="3239053"/>
            <a:ext cx="936004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31-Dec-23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843005" y="3275836"/>
            <a:ext cx="936004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31-Dec-22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843762" y="3275836"/>
            <a:ext cx="967338" cy="438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31-Dec-23</a:t>
            </a:r>
          </a:p>
          <a:p>
            <a:pPr marL="92651" marR="0">
              <a:lnSpc>
                <a:spcPts val="13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Coverage</a:t>
            </a:r>
            <a:r>
              <a:rPr dirty="0" sz="11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1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%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784924" y="3477492"/>
            <a:ext cx="396124" cy="2239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NPL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433890" y="3477492"/>
            <a:ext cx="545972" cy="2239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NPL</a:t>
            </a:r>
            <a:r>
              <a:rPr dirty="0" sz="11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1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%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211839" y="3490504"/>
            <a:ext cx="698171" cy="2239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Provision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50626" y="3814640"/>
            <a:ext cx="1866097" cy="4097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26921"/>
                </a:solidFill>
                <a:latin typeface="BQERUC+SegoeUI-Semilight,Bold"/>
                <a:cs typeface="BQERUC+SegoeUI-Semilight,Bold"/>
              </a:rPr>
              <a:t>3</a:t>
            </a:r>
            <a:r>
              <a:rPr dirty="0" sz="2200" spc="1776">
                <a:solidFill>
                  <a:srgbClr val="f26921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Cost</a:t>
            </a:r>
            <a:r>
              <a:rPr dirty="0" sz="2000" spc="44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of</a:t>
            </a:r>
            <a:r>
              <a:rPr dirty="0" sz="2000" spc="45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2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Risk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88089" y="4337536"/>
            <a:ext cx="758135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RO</a:t>
            </a:r>
            <a:r>
              <a:rPr dirty="0" sz="1200" spc="-15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million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726213" y="4351563"/>
            <a:ext cx="517289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36b23"/>
                </a:solidFill>
                <a:latin typeface="BQERUC+SegoeUI-Semilight,Bold"/>
                <a:cs typeface="BQERUC+SegoeUI-Semilight,Bold"/>
              </a:rPr>
              <a:t>2.7%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37344" y="4401229"/>
            <a:ext cx="245196" cy="16318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4,500</a:t>
            </a:r>
          </a:p>
          <a:p>
            <a:pPr marL="0" marR="0">
              <a:lnSpc>
                <a:spcPts val="665"/>
              </a:lnSpc>
              <a:spcBef>
                <a:spcPts val="820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4,000</a:t>
            </a:r>
          </a:p>
          <a:p>
            <a:pPr marL="2381" marR="0">
              <a:lnSpc>
                <a:spcPts val="665"/>
              </a:lnSpc>
              <a:spcBef>
                <a:spcPts val="770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3,500</a:t>
            </a:r>
          </a:p>
          <a:p>
            <a:pPr marL="2381" marR="0">
              <a:lnSpc>
                <a:spcPts val="665"/>
              </a:lnSpc>
              <a:spcBef>
                <a:spcPts val="820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3,000</a:t>
            </a:r>
          </a:p>
          <a:p>
            <a:pPr marL="2381" marR="0">
              <a:lnSpc>
                <a:spcPts val="665"/>
              </a:lnSpc>
              <a:spcBef>
                <a:spcPts val="820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2,500</a:t>
            </a:r>
          </a:p>
          <a:p>
            <a:pPr marL="2381" marR="0">
              <a:lnSpc>
                <a:spcPts val="665"/>
              </a:lnSpc>
              <a:spcBef>
                <a:spcPts val="820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2,000</a:t>
            </a:r>
          </a:p>
          <a:p>
            <a:pPr marL="10318" marR="0">
              <a:lnSpc>
                <a:spcPts val="665"/>
              </a:lnSpc>
              <a:spcBef>
                <a:spcPts val="820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1,500</a:t>
            </a:r>
          </a:p>
          <a:p>
            <a:pPr marL="10318" marR="0">
              <a:lnSpc>
                <a:spcPts val="665"/>
              </a:lnSpc>
              <a:spcBef>
                <a:spcPts val="820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1,000</a:t>
            </a:r>
          </a:p>
          <a:p>
            <a:pPr marL="48418" marR="0">
              <a:lnSpc>
                <a:spcPts val="665"/>
              </a:lnSpc>
              <a:spcBef>
                <a:spcPts val="770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500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618983" y="4401229"/>
            <a:ext cx="181119" cy="1820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3%</a:t>
            </a:r>
          </a:p>
          <a:p>
            <a:pPr marL="1587" marR="0">
              <a:lnSpc>
                <a:spcPts val="665"/>
              </a:lnSpc>
              <a:spcBef>
                <a:spcPts val="1513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3%</a:t>
            </a:r>
          </a:p>
          <a:p>
            <a:pPr marL="1587" marR="0">
              <a:lnSpc>
                <a:spcPts val="665"/>
              </a:lnSpc>
              <a:spcBef>
                <a:spcPts val="1513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2%</a:t>
            </a:r>
          </a:p>
          <a:p>
            <a:pPr marL="1587" marR="0">
              <a:lnSpc>
                <a:spcPts val="665"/>
              </a:lnSpc>
              <a:spcBef>
                <a:spcPts val="1563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2%</a:t>
            </a:r>
          </a:p>
          <a:p>
            <a:pPr marL="0" marR="0">
              <a:lnSpc>
                <a:spcPts val="665"/>
              </a:lnSpc>
              <a:spcBef>
                <a:spcPts val="1513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1%</a:t>
            </a:r>
          </a:p>
          <a:p>
            <a:pPr marL="0" marR="0">
              <a:lnSpc>
                <a:spcPts val="665"/>
              </a:lnSpc>
              <a:spcBef>
                <a:spcPts val="1513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1%</a:t>
            </a:r>
          </a:p>
          <a:p>
            <a:pPr marL="1587" marR="0">
              <a:lnSpc>
                <a:spcPts val="665"/>
              </a:lnSpc>
              <a:spcBef>
                <a:spcPts val="1513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0%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668945" y="5267111"/>
            <a:ext cx="539080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36b23"/>
                </a:solidFill>
                <a:latin typeface="BQERUC+SegoeUI-Semilight,Bold"/>
                <a:cs typeface="BQERUC+SegoeUI-Semilight,Bold"/>
              </a:rPr>
              <a:t>3,921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104327" y="5323247"/>
            <a:ext cx="498102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36b23"/>
                </a:solidFill>
                <a:latin typeface="BQERUC+SegoeUI-Semilight,Bold"/>
                <a:cs typeface="BQERUC+SegoeUI-Semilight,Bold"/>
              </a:rPr>
              <a:t>1.4%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628229" y="5533514"/>
            <a:ext cx="569986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36b23"/>
                </a:solidFill>
                <a:latin typeface="BQERUC+SegoeUI-Semilight,Bold"/>
                <a:cs typeface="BQERUC+SegoeUI-Semilight,Bold"/>
              </a:rPr>
              <a:t>2,924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139980" y="5802412"/>
            <a:ext cx="956095" cy="718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36b23"/>
                </a:solidFill>
                <a:latin typeface="BQERUC+SegoeUI-Semilight,Bold"/>
                <a:cs typeface="BQERUC+SegoeUI-Semilight,Bold"/>
              </a:rPr>
              <a:t>105</a:t>
            </a:r>
          </a:p>
          <a:p>
            <a:pPr marL="21045" marR="0">
              <a:lnSpc>
                <a:spcPts val="1862"/>
              </a:lnSpc>
              <a:spcBef>
                <a:spcPts val="163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31-Dec-23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168626" y="5827093"/>
            <a:ext cx="343656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36b23"/>
                </a:solidFill>
                <a:latin typeface="BQERUC+SegoeUI-Semilight,Bold"/>
                <a:cs typeface="BQERUC+SegoeUI-Semilight,Bold"/>
              </a:rPr>
              <a:t>40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54025" y="6099230"/>
            <a:ext cx="128705" cy="122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1d1d1d"/>
                </a:solidFill>
                <a:latin typeface="BQERUC+SegoeUI-Semilight,Bold"/>
                <a:cs typeface="BQERUC+SegoeUI-Semilight,Bold"/>
              </a:rPr>
              <a:t>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157921" y="6245918"/>
            <a:ext cx="936004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31-Dec-22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327882" y="6494109"/>
            <a:ext cx="374160" cy="2239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ECL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205100" y="6494109"/>
            <a:ext cx="756497" cy="2239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Net</a:t>
            </a:r>
            <a:r>
              <a:rPr dirty="0" sz="11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1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Loans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449157" y="6494109"/>
            <a:ext cx="1001534" cy="2239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Cost</a:t>
            </a:r>
            <a:r>
              <a:rPr dirty="0" sz="11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1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of</a:t>
            </a:r>
            <a:r>
              <a:rPr dirty="0" sz="11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1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Risk</a:t>
            </a:r>
            <a:r>
              <a:rPr dirty="0" sz="11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1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%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62876" y="180466"/>
            <a:ext cx="3011477" cy="419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KGCNSR+Calibri-Light,Bold"/>
                <a:cs typeface="KGCNSR+Calibri-Light,Bold"/>
              </a:rPr>
              <a:t>Capital</a:t>
            </a:r>
            <a:r>
              <a:rPr dirty="0" sz="3000" spc="-72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KGCNSR+Calibri-Light,Bold"/>
                <a:cs typeface="KGCNSR+Calibri-Light,Bold"/>
              </a:rPr>
              <a:t>&amp;</a:t>
            </a:r>
            <a:r>
              <a:rPr dirty="0" sz="3000" spc="-74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KGCNSR+Calibri-Light,Bold"/>
                <a:cs typeface="KGCNSR+Calibri-Light,Bold"/>
              </a:rPr>
              <a:t>Leverage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4606" y="834650"/>
            <a:ext cx="1725859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26921"/>
                </a:solidFill>
                <a:latin typeface="Calibri"/>
                <a:cs typeface="Calibri"/>
              </a:rPr>
              <a:t>1</a:t>
            </a:r>
            <a:r>
              <a:rPr dirty="0" sz="2200" spc="1472" b="1">
                <a:solidFill>
                  <a:srgbClr val="f26921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CET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Ratio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11073" y="834650"/>
            <a:ext cx="1747958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26921"/>
                </a:solidFill>
                <a:latin typeface="Calibri"/>
                <a:cs typeface="Calibri"/>
              </a:rPr>
              <a:t>2</a:t>
            </a:r>
            <a:r>
              <a:rPr dirty="0" sz="2200" spc="1472" b="1">
                <a:solidFill>
                  <a:srgbClr val="f26921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Tier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Ratio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93792" y="1381603"/>
            <a:ext cx="59985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17.3%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26995" y="1478413"/>
            <a:ext cx="59985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20.5%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63977" y="1635043"/>
            <a:ext cx="59985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14.3%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29549" y="1747479"/>
            <a:ext cx="59985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16.6%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93792" y="2525895"/>
            <a:ext cx="59985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8.25%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63977" y="2525895"/>
            <a:ext cx="59985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8.25%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980958" y="2572892"/>
            <a:ext cx="689967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10.25%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983512" y="2572892"/>
            <a:ext cx="689967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10.25%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42979" y="3230941"/>
            <a:ext cx="897718" cy="3945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31-Dec-22</a:t>
            </a:r>
          </a:p>
          <a:p>
            <a:pPr marL="275313" marR="0">
              <a:lnSpc>
                <a:spcPts val="1100"/>
              </a:lnSpc>
              <a:spcBef>
                <a:spcPts val="306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CET1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802482" y="3230941"/>
            <a:ext cx="1352093" cy="3945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0682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31-Dec-23</a:t>
            </a:r>
          </a:p>
          <a:p>
            <a:pPr marL="0" marR="0">
              <a:lnSpc>
                <a:spcPts val="1100"/>
              </a:lnSpc>
              <a:spcBef>
                <a:spcPts val="306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Minimum</a:t>
            </a:r>
            <a:r>
              <a:rPr dirty="0" sz="1100" spc="-2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Regulatory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876183" y="3294570"/>
            <a:ext cx="897718" cy="357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31-Dec-22</a:t>
            </a:r>
          </a:p>
          <a:p>
            <a:pPr marL="274096" marR="0">
              <a:lnSpc>
                <a:spcPts val="1100"/>
              </a:lnSpc>
              <a:spcBef>
                <a:spcPts val="12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Tier</a:t>
            </a:r>
            <a:r>
              <a:rPr dirty="0" sz="1100" spc="-2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581741" y="3294570"/>
            <a:ext cx="1352092" cy="357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6995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31-Dec-23</a:t>
            </a:r>
          </a:p>
          <a:p>
            <a:pPr marL="0" marR="0">
              <a:lnSpc>
                <a:spcPts val="1100"/>
              </a:lnSpc>
              <a:spcBef>
                <a:spcPts val="12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Minimum</a:t>
            </a:r>
            <a:r>
              <a:rPr dirty="0" sz="1100" spc="-2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Regulatory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74606" y="3921338"/>
            <a:ext cx="2484303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26921"/>
                </a:solidFill>
                <a:latin typeface="Calibri"/>
                <a:cs typeface="Calibri"/>
              </a:rPr>
              <a:t>3</a:t>
            </a:r>
            <a:r>
              <a:rPr dirty="0" sz="2200" spc="1472" b="1">
                <a:solidFill>
                  <a:srgbClr val="f26921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Capital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Ratio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183134" y="3990078"/>
            <a:ext cx="3243414" cy="571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26921"/>
                </a:solidFill>
                <a:latin typeface="Calibri"/>
                <a:cs typeface="Calibri"/>
              </a:rPr>
              <a:t>4</a:t>
            </a:r>
            <a:r>
              <a:rPr dirty="0" sz="2200" spc="1923" b="1">
                <a:solidFill>
                  <a:srgbClr val="f26921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Leverage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Ratio</a:t>
            </a:r>
            <a:r>
              <a:rPr dirty="0" sz="2000" spc="73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Regulatory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basis)</a:t>
            </a:r>
          </a:p>
          <a:p>
            <a:pPr marL="860281" marR="0">
              <a:lnSpc>
                <a:spcPts val="1400"/>
              </a:lnSpc>
              <a:spcBef>
                <a:spcPts val="601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15.2%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293793" y="4484042"/>
            <a:ext cx="59985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21.0%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263977" y="4704809"/>
            <a:ext cx="59985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17.9%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035022" y="4889353"/>
            <a:ext cx="59985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10.3%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247755" y="5496523"/>
            <a:ext cx="689967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12.25%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217940" y="5496523"/>
            <a:ext cx="689967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12.25%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043415" y="5912605"/>
            <a:ext cx="59985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4.50%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035022" y="5912605"/>
            <a:ext cx="59985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4.50%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42980" y="6393012"/>
            <a:ext cx="994269" cy="3761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31-Dec-22</a:t>
            </a:r>
          </a:p>
          <a:p>
            <a:pPr marL="130728" marR="0">
              <a:lnSpc>
                <a:spcPts val="1100"/>
              </a:lnSpc>
              <a:spcBef>
                <a:spcPts val="162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dirty="0" sz="11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Capital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935002" y="6393012"/>
            <a:ext cx="1352092" cy="3761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8163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31-Dec-23</a:t>
            </a:r>
          </a:p>
          <a:p>
            <a:pPr marL="0" marR="0">
              <a:lnSpc>
                <a:spcPts val="1100"/>
              </a:lnSpc>
              <a:spcBef>
                <a:spcPts val="162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Minimum</a:t>
            </a:r>
            <a:r>
              <a:rPr dirty="0" sz="1100" spc="-2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Regulatory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892603" y="6422363"/>
            <a:ext cx="953485" cy="3260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31-Dec-22</a:t>
            </a:r>
          </a:p>
          <a:p>
            <a:pPr marL="158487" marR="0">
              <a:lnSpc>
                <a:spcPts val="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Leverage</a:t>
            </a:r>
            <a:r>
              <a:rPr dirty="0" sz="11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690242" y="6422363"/>
            <a:ext cx="1352092" cy="3260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3968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31-Dec-23</a:t>
            </a:r>
          </a:p>
          <a:p>
            <a:pPr marL="0" marR="0">
              <a:lnSpc>
                <a:spcPts val="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Minimum</a:t>
            </a:r>
            <a:r>
              <a:rPr dirty="0" sz="1100" spc="-2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Regulatory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62876" y="180466"/>
            <a:ext cx="3104356" cy="419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KGCNSR+Calibri-Light,Bold"/>
                <a:cs typeface="KGCNSR+Calibri-Light,Bold"/>
              </a:rPr>
              <a:t>Funding</a:t>
            </a:r>
            <a:r>
              <a:rPr dirty="0" sz="3000" spc="-72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KGCNSR+Calibri-Light,Bold"/>
                <a:cs typeface="KGCNSR+Calibri-Light,Bold"/>
              </a:rPr>
              <a:t>&amp;</a:t>
            </a:r>
            <a:r>
              <a:rPr dirty="0" sz="3000" spc="-74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3000">
                <a:solidFill>
                  <a:srgbClr val="ffffff"/>
                </a:solidFill>
                <a:latin typeface="KGCNSR+Calibri-Light,Bold"/>
                <a:cs typeface="KGCNSR+Calibri-Light,Bold"/>
              </a:rPr>
              <a:t>Liquidity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1675" y="835396"/>
            <a:ext cx="3556742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26921"/>
                </a:solidFill>
                <a:latin typeface="Calibri"/>
                <a:cs typeface="Calibri"/>
              </a:rPr>
              <a:t>1</a:t>
            </a:r>
            <a:r>
              <a:rPr dirty="0" sz="2200" spc="1472" b="1">
                <a:solidFill>
                  <a:srgbClr val="f26921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CASA</a:t>
            </a: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dirty="0" sz="20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Deposits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11073" y="835396"/>
            <a:ext cx="3084609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26921"/>
                </a:solidFill>
                <a:latin typeface="Calibri"/>
                <a:cs typeface="Calibri"/>
              </a:rPr>
              <a:t>2</a:t>
            </a:r>
            <a:r>
              <a:rPr dirty="0" sz="2200" spc="1472" b="1">
                <a:solidFill>
                  <a:srgbClr val="f26921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Net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Loans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Deposits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6261" y="1243769"/>
            <a:ext cx="724099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RO</a:t>
            </a:r>
            <a:r>
              <a:rPr dirty="0" sz="1200" spc="-15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billion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32512" y="1306641"/>
            <a:ext cx="724100" cy="2408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RO</a:t>
            </a:r>
            <a:r>
              <a:rPr dirty="0" sz="1200" spc="-15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billion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54366" y="1356471"/>
            <a:ext cx="351730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36b23"/>
                </a:solidFill>
                <a:latin typeface="BQERUC+SegoeUI-Semilight,Bold"/>
                <a:cs typeface="BQERUC+SegoeUI-Semilight,Bold"/>
              </a:rPr>
              <a:t>5.1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05748" y="1408385"/>
            <a:ext cx="525797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36b23"/>
                </a:solidFill>
                <a:latin typeface="BQERUC+SegoeUI-Semilight,Bold"/>
                <a:cs typeface="BQERUC+SegoeUI-Semilight,Bold"/>
              </a:rPr>
              <a:t>114%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74031" y="1461144"/>
            <a:ext cx="178394" cy="13643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81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1a1a1a"/>
                </a:solidFill>
                <a:latin typeface="BQERUC+SegoeUI-Semilight,Bold"/>
                <a:cs typeface="BQERUC+SegoeUI-Semilight,Bold"/>
              </a:rPr>
              <a:t>5.5</a:t>
            </a:r>
          </a:p>
          <a:p>
            <a:pPr marL="2381" marR="0">
              <a:lnSpc>
                <a:spcPts val="665"/>
              </a:lnSpc>
              <a:spcBef>
                <a:spcPts val="507"/>
              </a:spcBef>
              <a:spcAft>
                <a:spcPts val="0"/>
              </a:spcAft>
            </a:pPr>
            <a:r>
              <a:rPr dirty="0" sz="500">
                <a:solidFill>
                  <a:srgbClr val="1a1a1a"/>
                </a:solidFill>
                <a:latin typeface="BQERUC+SegoeUI-Semilight,Bold"/>
                <a:cs typeface="BQERUC+SegoeUI-Semilight,Bold"/>
              </a:rPr>
              <a:t>5.0</a:t>
            </a:r>
          </a:p>
          <a:p>
            <a:pPr marL="0" marR="0">
              <a:lnSpc>
                <a:spcPts val="665"/>
              </a:lnSpc>
              <a:spcBef>
                <a:spcPts val="507"/>
              </a:spcBef>
              <a:spcAft>
                <a:spcPts val="0"/>
              </a:spcAft>
            </a:pPr>
            <a:r>
              <a:rPr dirty="0" sz="500">
                <a:solidFill>
                  <a:srgbClr val="1a1a1a"/>
                </a:solidFill>
                <a:latin typeface="BQERUC+SegoeUI-Semilight,Bold"/>
                <a:cs typeface="BQERUC+SegoeUI-Semilight,Bold"/>
              </a:rPr>
              <a:t>4.5</a:t>
            </a:r>
          </a:p>
          <a:p>
            <a:pPr marL="0" marR="0">
              <a:lnSpc>
                <a:spcPts val="665"/>
              </a:lnSpc>
              <a:spcBef>
                <a:spcPts val="507"/>
              </a:spcBef>
              <a:spcAft>
                <a:spcPts val="0"/>
              </a:spcAft>
            </a:pPr>
            <a:r>
              <a:rPr dirty="0" sz="500">
                <a:solidFill>
                  <a:srgbClr val="1a1a1a"/>
                </a:solidFill>
                <a:latin typeface="BQERUC+SegoeUI-Semilight,Bold"/>
                <a:cs typeface="BQERUC+SegoeUI-Semilight,Bold"/>
              </a:rPr>
              <a:t>4.0</a:t>
            </a:r>
          </a:p>
          <a:p>
            <a:pPr marL="2381" marR="0">
              <a:lnSpc>
                <a:spcPts val="665"/>
              </a:lnSpc>
              <a:spcBef>
                <a:spcPts val="557"/>
              </a:spcBef>
              <a:spcAft>
                <a:spcPts val="0"/>
              </a:spcAft>
            </a:pPr>
            <a:r>
              <a:rPr dirty="0" sz="500">
                <a:solidFill>
                  <a:srgbClr val="1a1a1a"/>
                </a:solidFill>
                <a:latin typeface="BQERUC+SegoeUI-Semilight,Bold"/>
                <a:cs typeface="BQERUC+SegoeUI-Semilight,Bold"/>
              </a:rPr>
              <a:t>3.5</a:t>
            </a:r>
          </a:p>
          <a:p>
            <a:pPr marL="2381" marR="0">
              <a:lnSpc>
                <a:spcPts val="665"/>
              </a:lnSpc>
              <a:spcBef>
                <a:spcPts val="507"/>
              </a:spcBef>
              <a:spcAft>
                <a:spcPts val="0"/>
              </a:spcAft>
            </a:pPr>
            <a:r>
              <a:rPr dirty="0" sz="500">
                <a:solidFill>
                  <a:srgbClr val="1a1a1a"/>
                </a:solidFill>
                <a:latin typeface="BQERUC+SegoeUI-Semilight,Bold"/>
                <a:cs typeface="BQERUC+SegoeUI-Semilight,Bold"/>
              </a:rPr>
              <a:t>3.0</a:t>
            </a:r>
          </a:p>
          <a:p>
            <a:pPr marL="2381" marR="0">
              <a:lnSpc>
                <a:spcPts val="665"/>
              </a:lnSpc>
              <a:spcBef>
                <a:spcPts val="507"/>
              </a:spcBef>
              <a:spcAft>
                <a:spcPts val="0"/>
              </a:spcAft>
            </a:pPr>
            <a:r>
              <a:rPr dirty="0" sz="500">
                <a:solidFill>
                  <a:srgbClr val="1a1a1a"/>
                </a:solidFill>
                <a:latin typeface="BQERUC+SegoeUI-Semilight,Bold"/>
                <a:cs typeface="BQERUC+SegoeUI-Semilight,Bold"/>
              </a:rPr>
              <a:t>2.5</a:t>
            </a:r>
          </a:p>
          <a:p>
            <a:pPr marL="2381" marR="0">
              <a:lnSpc>
                <a:spcPts val="665"/>
              </a:lnSpc>
              <a:spcBef>
                <a:spcPts val="507"/>
              </a:spcBef>
              <a:spcAft>
                <a:spcPts val="0"/>
              </a:spcAft>
            </a:pPr>
            <a:r>
              <a:rPr dirty="0" sz="500">
                <a:solidFill>
                  <a:srgbClr val="1a1a1a"/>
                </a:solidFill>
                <a:latin typeface="BQERUC+SegoeUI-Semilight,Bold"/>
                <a:cs typeface="BQERUC+SegoeUI-Semilight,Bold"/>
              </a:rPr>
              <a:t>2.0</a:t>
            </a:r>
          </a:p>
          <a:p>
            <a:pPr marL="10318" marR="0">
              <a:lnSpc>
                <a:spcPts val="665"/>
              </a:lnSpc>
              <a:spcBef>
                <a:spcPts val="507"/>
              </a:spcBef>
              <a:spcAft>
                <a:spcPts val="0"/>
              </a:spcAft>
            </a:pPr>
            <a:r>
              <a:rPr dirty="0" sz="500">
                <a:solidFill>
                  <a:srgbClr val="1a1a1a"/>
                </a:solidFill>
                <a:latin typeface="BQERUC+SegoeUI-Semilight,Bold"/>
                <a:cs typeface="BQERUC+SegoeUI-Semilight,Bold"/>
              </a:rPr>
              <a:t>1.5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424153" y="1506609"/>
            <a:ext cx="351730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36b23"/>
                </a:solidFill>
                <a:latin typeface="BQERUC+SegoeUI-Semilight,Bold"/>
                <a:cs typeface="BQERUC+SegoeUI-Semilight,Bold"/>
              </a:rPr>
              <a:t>5.1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167944" y="1567922"/>
            <a:ext cx="179380" cy="14349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62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1a1a1a"/>
                </a:solidFill>
                <a:latin typeface="BQERUC+SegoeUI-Semilight,Bold"/>
                <a:cs typeface="BQERUC+SegoeUI-Semilight,Bold"/>
              </a:rPr>
              <a:t>5.7</a:t>
            </a:r>
          </a:p>
          <a:p>
            <a:pPr marL="2381" marR="0">
              <a:lnSpc>
                <a:spcPts val="665"/>
              </a:lnSpc>
              <a:spcBef>
                <a:spcPts val="626"/>
              </a:spcBef>
              <a:spcAft>
                <a:spcPts val="0"/>
              </a:spcAft>
            </a:pPr>
            <a:r>
              <a:rPr dirty="0" sz="500">
                <a:solidFill>
                  <a:srgbClr val="1a1a1a"/>
                </a:solidFill>
                <a:latin typeface="BQERUC+SegoeUI-Semilight,Bold"/>
                <a:cs typeface="BQERUC+SegoeUI-Semilight,Bold"/>
              </a:rPr>
              <a:t>5.2</a:t>
            </a:r>
          </a:p>
          <a:p>
            <a:pPr marL="2381" marR="0">
              <a:lnSpc>
                <a:spcPts val="665"/>
              </a:lnSpc>
              <a:spcBef>
                <a:spcPts val="576"/>
              </a:spcBef>
              <a:spcAft>
                <a:spcPts val="0"/>
              </a:spcAft>
            </a:pPr>
            <a:r>
              <a:rPr dirty="0" sz="500">
                <a:solidFill>
                  <a:srgbClr val="1a1a1a"/>
                </a:solidFill>
                <a:latin typeface="BQERUC+SegoeUI-Semilight,Bold"/>
                <a:cs typeface="BQERUC+SegoeUI-Semilight,Bold"/>
              </a:rPr>
              <a:t>4.7</a:t>
            </a:r>
          </a:p>
          <a:p>
            <a:pPr marL="0" marR="0">
              <a:lnSpc>
                <a:spcPts val="665"/>
              </a:lnSpc>
              <a:spcBef>
                <a:spcPts val="626"/>
              </a:spcBef>
              <a:spcAft>
                <a:spcPts val="0"/>
              </a:spcAft>
            </a:pPr>
            <a:r>
              <a:rPr dirty="0" sz="500">
                <a:solidFill>
                  <a:srgbClr val="1a1a1a"/>
                </a:solidFill>
                <a:latin typeface="BQERUC+SegoeUI-Semilight,Bold"/>
                <a:cs typeface="BQERUC+SegoeUI-Semilight,Bold"/>
              </a:rPr>
              <a:t>4.2</a:t>
            </a:r>
          </a:p>
          <a:p>
            <a:pPr marL="4762" marR="0">
              <a:lnSpc>
                <a:spcPts val="665"/>
              </a:lnSpc>
              <a:spcBef>
                <a:spcPts val="626"/>
              </a:spcBef>
              <a:spcAft>
                <a:spcPts val="0"/>
              </a:spcAft>
            </a:pPr>
            <a:r>
              <a:rPr dirty="0" sz="500">
                <a:solidFill>
                  <a:srgbClr val="1a1a1a"/>
                </a:solidFill>
                <a:latin typeface="BQERUC+SegoeUI-Semilight,Bold"/>
                <a:cs typeface="BQERUC+SegoeUI-Semilight,Bold"/>
              </a:rPr>
              <a:t>3.7</a:t>
            </a:r>
          </a:p>
          <a:p>
            <a:pPr marL="2381" marR="0">
              <a:lnSpc>
                <a:spcPts val="665"/>
              </a:lnSpc>
              <a:spcBef>
                <a:spcPts val="626"/>
              </a:spcBef>
              <a:spcAft>
                <a:spcPts val="0"/>
              </a:spcAft>
            </a:pPr>
            <a:r>
              <a:rPr dirty="0" sz="500">
                <a:solidFill>
                  <a:srgbClr val="1a1a1a"/>
                </a:solidFill>
                <a:latin typeface="BQERUC+SegoeUI-Semilight,Bold"/>
                <a:cs typeface="BQERUC+SegoeUI-Semilight,Bold"/>
              </a:rPr>
              <a:t>3.2</a:t>
            </a:r>
          </a:p>
          <a:p>
            <a:pPr marL="4762" marR="0">
              <a:lnSpc>
                <a:spcPts val="665"/>
              </a:lnSpc>
              <a:spcBef>
                <a:spcPts val="626"/>
              </a:spcBef>
              <a:spcAft>
                <a:spcPts val="0"/>
              </a:spcAft>
            </a:pPr>
            <a:r>
              <a:rPr dirty="0" sz="500">
                <a:solidFill>
                  <a:srgbClr val="1a1a1a"/>
                </a:solidFill>
                <a:latin typeface="BQERUC+SegoeUI-Semilight,Bold"/>
                <a:cs typeface="BQERUC+SegoeUI-Semilight,Bold"/>
              </a:rPr>
              <a:t>2.7</a:t>
            </a:r>
          </a:p>
          <a:p>
            <a:pPr marL="2381" marR="0">
              <a:lnSpc>
                <a:spcPts val="665"/>
              </a:lnSpc>
              <a:spcBef>
                <a:spcPts val="626"/>
              </a:spcBef>
              <a:spcAft>
                <a:spcPts val="0"/>
              </a:spcAft>
            </a:pPr>
            <a:r>
              <a:rPr dirty="0" sz="500">
                <a:solidFill>
                  <a:srgbClr val="1a1a1a"/>
                </a:solidFill>
                <a:latin typeface="BQERUC+SegoeUI-Semilight,Bold"/>
                <a:cs typeface="BQERUC+SegoeUI-Semilight,Bold"/>
              </a:rPr>
              <a:t>2.2</a:t>
            </a:r>
          </a:p>
          <a:p>
            <a:pPr marL="12700" marR="0">
              <a:lnSpc>
                <a:spcPts val="665"/>
              </a:lnSpc>
              <a:spcBef>
                <a:spcPts val="626"/>
              </a:spcBef>
              <a:spcAft>
                <a:spcPts val="0"/>
              </a:spcAft>
            </a:pPr>
            <a:r>
              <a:rPr dirty="0" sz="500">
                <a:solidFill>
                  <a:srgbClr val="1a1a1a"/>
                </a:solidFill>
                <a:latin typeface="BQERUC+SegoeUI-Semilight,Bold"/>
                <a:cs typeface="BQERUC+SegoeUI-Semilight,Bold"/>
              </a:rPr>
              <a:t>1.7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284286" y="1567922"/>
            <a:ext cx="284846" cy="15989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3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1a1a1a"/>
                </a:solidFill>
                <a:latin typeface="BQERUC+SegoeUI-Semilight,Bold"/>
                <a:cs typeface="BQERUC+SegoeUI-Semilight,Bold"/>
              </a:rPr>
              <a:t>120.0%</a:t>
            </a:r>
          </a:p>
          <a:p>
            <a:pPr marL="793" marR="0">
              <a:lnSpc>
                <a:spcPts val="665"/>
              </a:lnSpc>
              <a:spcBef>
                <a:spcPts val="2241"/>
              </a:spcBef>
              <a:spcAft>
                <a:spcPts val="0"/>
              </a:spcAft>
            </a:pPr>
            <a:r>
              <a:rPr dirty="0" sz="500">
                <a:solidFill>
                  <a:srgbClr val="1a1a1a"/>
                </a:solidFill>
                <a:latin typeface="BQERUC+SegoeUI-Semilight,Bold"/>
                <a:cs typeface="BQERUC+SegoeUI-Semilight,Bold"/>
              </a:rPr>
              <a:t>105.0%</a:t>
            </a:r>
          </a:p>
          <a:p>
            <a:pPr marL="0" marR="0">
              <a:lnSpc>
                <a:spcPts val="665"/>
              </a:lnSpc>
              <a:spcBef>
                <a:spcPts val="2241"/>
              </a:spcBef>
              <a:spcAft>
                <a:spcPts val="0"/>
              </a:spcAft>
            </a:pPr>
            <a:r>
              <a:rPr dirty="0" sz="500">
                <a:solidFill>
                  <a:srgbClr val="1a1a1a"/>
                </a:solidFill>
                <a:latin typeface="BQERUC+SegoeUI-Semilight,Bold"/>
                <a:cs typeface="BQERUC+SegoeUI-Semilight,Bold"/>
              </a:rPr>
              <a:t>90.0%</a:t>
            </a:r>
          </a:p>
          <a:p>
            <a:pPr marL="793" marR="0">
              <a:lnSpc>
                <a:spcPts val="665"/>
              </a:lnSpc>
              <a:spcBef>
                <a:spcPts val="2241"/>
              </a:spcBef>
              <a:spcAft>
                <a:spcPts val="0"/>
              </a:spcAft>
            </a:pPr>
            <a:r>
              <a:rPr dirty="0" sz="500">
                <a:solidFill>
                  <a:srgbClr val="1a1a1a"/>
                </a:solidFill>
                <a:latin typeface="BQERUC+SegoeUI-Semilight,Bold"/>
                <a:cs typeface="BQERUC+SegoeUI-Semilight,Bold"/>
              </a:rPr>
              <a:t>75.0%</a:t>
            </a:r>
          </a:p>
          <a:p>
            <a:pPr marL="0" marR="0">
              <a:lnSpc>
                <a:spcPts val="665"/>
              </a:lnSpc>
              <a:spcBef>
                <a:spcPts val="2241"/>
              </a:spcBef>
              <a:spcAft>
                <a:spcPts val="0"/>
              </a:spcAft>
            </a:pPr>
            <a:r>
              <a:rPr dirty="0" sz="500">
                <a:solidFill>
                  <a:srgbClr val="1a1a1a"/>
                </a:solidFill>
                <a:latin typeface="BQERUC+SegoeUI-Semilight,Bold"/>
                <a:cs typeface="BQERUC+SegoeUI-Semilight,Bold"/>
              </a:rPr>
              <a:t>60.0%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73192" y="1646331"/>
            <a:ext cx="478308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2f2f2"/>
                </a:solidFill>
                <a:latin typeface="BQERUC+SegoeUI-Semilight,Bold"/>
                <a:cs typeface="BQERUC+SegoeUI-Semilight,Bold"/>
              </a:rPr>
              <a:t>70%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704283" y="1682891"/>
            <a:ext cx="267193" cy="14530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3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1a1a1a"/>
                </a:solidFill>
                <a:latin typeface="BQERUC+SegoeUI-Semilight,Bold"/>
                <a:cs typeface="BQERUC+SegoeUI-Semilight,Bold"/>
              </a:rPr>
              <a:t>70.0%</a:t>
            </a:r>
          </a:p>
          <a:p>
            <a:pPr marL="0" marR="0">
              <a:lnSpc>
                <a:spcPts val="665"/>
              </a:lnSpc>
              <a:spcBef>
                <a:spcPts val="2827"/>
              </a:spcBef>
              <a:spcAft>
                <a:spcPts val="0"/>
              </a:spcAft>
            </a:pPr>
            <a:r>
              <a:rPr dirty="0" sz="500">
                <a:solidFill>
                  <a:srgbClr val="1a1a1a"/>
                </a:solidFill>
                <a:latin typeface="BQERUC+SegoeUI-Semilight,Bold"/>
                <a:cs typeface="BQERUC+SegoeUI-Semilight,Bold"/>
              </a:rPr>
              <a:t>60.0%</a:t>
            </a:r>
          </a:p>
          <a:p>
            <a:pPr marL="0" marR="0">
              <a:lnSpc>
                <a:spcPts val="665"/>
              </a:lnSpc>
              <a:spcBef>
                <a:spcPts val="2777"/>
              </a:spcBef>
              <a:spcAft>
                <a:spcPts val="0"/>
              </a:spcAft>
            </a:pPr>
            <a:r>
              <a:rPr dirty="0" sz="500">
                <a:solidFill>
                  <a:srgbClr val="1a1a1a"/>
                </a:solidFill>
                <a:latin typeface="BQERUC+SegoeUI-Semilight,Bold"/>
                <a:cs typeface="BQERUC+SegoeUI-Semilight,Bold"/>
              </a:rPr>
              <a:t>50.0%</a:t>
            </a:r>
          </a:p>
          <a:p>
            <a:pPr marL="5556" marR="0">
              <a:lnSpc>
                <a:spcPts val="665"/>
              </a:lnSpc>
              <a:spcBef>
                <a:spcPts val="2827"/>
              </a:spcBef>
              <a:spcAft>
                <a:spcPts val="0"/>
              </a:spcAft>
            </a:pPr>
            <a:r>
              <a:rPr dirty="0" sz="500">
                <a:solidFill>
                  <a:srgbClr val="1a1a1a"/>
                </a:solidFill>
                <a:latin typeface="BQERUC+SegoeUI-Semilight,Bold"/>
                <a:cs typeface="BQERUC+SegoeUI-Semilight,Bold"/>
              </a:rPr>
              <a:t>40.0%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254125" y="1822740"/>
            <a:ext cx="378730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36b23"/>
                </a:solidFill>
                <a:latin typeface="BQERUC+SegoeUI-Semilight,Bold"/>
                <a:cs typeface="BQERUC+SegoeUI-Semilight,Bold"/>
              </a:rPr>
              <a:t>3.6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851298" y="1894371"/>
            <a:ext cx="378730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36b23"/>
                </a:solidFill>
                <a:latin typeface="BQERUC+SegoeUI-Semilight,Bold"/>
                <a:cs typeface="BQERUC+SegoeUI-Semilight,Bold"/>
              </a:rPr>
              <a:t>3.9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84229" y="2023653"/>
            <a:ext cx="486122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36b23"/>
                </a:solidFill>
                <a:latin typeface="BQERUC+SegoeUI-Semilight,Bold"/>
                <a:cs typeface="BQERUC+SegoeUI-Semilight,Bold"/>
              </a:rPr>
              <a:t>64%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878140" y="2132194"/>
            <a:ext cx="378730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36b23"/>
                </a:solidFill>
                <a:latin typeface="BQERUC+SegoeUI-Semilight,Bold"/>
                <a:cs typeface="BQERUC+SegoeUI-Semilight,Bold"/>
              </a:rPr>
              <a:t>2.6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896315" y="2221450"/>
            <a:ext cx="378730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36b23"/>
                </a:solidFill>
                <a:latin typeface="BQERUC+SegoeUI-Semilight,Bold"/>
                <a:cs typeface="BQERUC+SegoeUI-Semilight,Bold"/>
              </a:rPr>
              <a:t>2.9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454882" y="2340942"/>
            <a:ext cx="378730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36b23"/>
                </a:solidFill>
                <a:latin typeface="BQERUC+SegoeUI-Semilight,Bold"/>
                <a:cs typeface="BQERUC+SegoeUI-Semilight,Bold"/>
              </a:rPr>
              <a:t>2.6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281073" y="2428533"/>
            <a:ext cx="351730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36b23"/>
                </a:solidFill>
                <a:latin typeface="BQERUC+SegoeUI-Semilight,Bold"/>
                <a:cs typeface="BQERUC+SegoeUI-Semilight,Bold"/>
              </a:rPr>
              <a:t>1.6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269362" y="2631303"/>
            <a:ext cx="474402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77%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84350" y="2858146"/>
            <a:ext cx="166439" cy="122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1a1a1a"/>
                </a:solidFill>
                <a:latin typeface="BQERUC+SegoeUI-Semilight,Bold"/>
                <a:cs typeface="BQERUC+SegoeUI-Semilight,Bold"/>
              </a:rPr>
              <a:t>1.0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76412" y="3013369"/>
            <a:ext cx="176082" cy="122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1a1a1a"/>
                </a:solidFill>
                <a:latin typeface="BQERUC+SegoeUI-Semilight,Bold"/>
                <a:cs typeface="BQERUC+SegoeUI-Semilight,Bold"/>
              </a:rPr>
              <a:t>0.5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178262" y="3044359"/>
            <a:ext cx="166439" cy="122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">
                <a:solidFill>
                  <a:srgbClr val="1a1a1a"/>
                </a:solidFill>
                <a:latin typeface="BQERUC+SegoeUI-Semilight,Bold"/>
                <a:cs typeface="BQERUC+SegoeUI-Semilight,Bold"/>
              </a:rPr>
              <a:t>1.2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305763" y="3160056"/>
            <a:ext cx="936004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31-Dec-22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267702" y="3160056"/>
            <a:ext cx="936004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31-Dec-23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896198" y="3191046"/>
            <a:ext cx="936004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31-Dec-22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851182" y="3191046"/>
            <a:ext cx="936004" cy="27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31-Dec-23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521813" y="3394815"/>
            <a:ext cx="458055" cy="207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CASA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534469" y="3394815"/>
            <a:ext cx="622572" cy="207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Deposits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700159" y="3394815"/>
            <a:ext cx="594394" cy="207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CASA</a:t>
            </a:r>
            <a:r>
              <a:rPr dirty="0" sz="1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%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184263" y="3387084"/>
            <a:ext cx="701579" cy="207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Net</a:t>
            </a:r>
            <a:r>
              <a:rPr dirty="0" sz="1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 </a:t>
            </a:r>
            <a:r>
              <a:rPr dirty="0" sz="1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Loans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459980" y="3387084"/>
            <a:ext cx="622572" cy="207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Deposits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649107" y="3387084"/>
            <a:ext cx="364418" cy="207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BQERUC+SegoeUI-Semilight,Bold"/>
                <a:cs typeface="BQERUC+SegoeUI-Semilight,Bold"/>
              </a:rPr>
              <a:t>LTD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51675" y="3823796"/>
            <a:ext cx="3917861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26921"/>
                </a:solidFill>
                <a:latin typeface="Calibri"/>
                <a:cs typeface="Calibri"/>
              </a:rPr>
              <a:t>3</a:t>
            </a:r>
            <a:r>
              <a:rPr dirty="0" sz="2200" spc="1472" b="1">
                <a:solidFill>
                  <a:srgbClr val="f26921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Net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Stable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Funding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Ratio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(NSFR)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211073" y="3823796"/>
            <a:ext cx="3705771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26921"/>
                </a:solidFill>
                <a:latin typeface="Calibri"/>
                <a:cs typeface="Calibri"/>
              </a:rPr>
              <a:t>4</a:t>
            </a:r>
            <a:r>
              <a:rPr dirty="0" sz="2200" spc="1472" b="1">
                <a:solidFill>
                  <a:srgbClr val="f26921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Liquidity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Coverage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Ratio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(LCR)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449328" y="4486408"/>
            <a:ext cx="552363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137%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9057487" y="4555176"/>
            <a:ext cx="552363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205%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487782" y="4769657"/>
            <a:ext cx="552363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112%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7136817" y="4918093"/>
            <a:ext cx="552363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36b23"/>
                </a:solidFill>
                <a:latin typeface="Calibri"/>
                <a:cs typeface="Calibri"/>
              </a:rPr>
              <a:t>154%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314744" y="6422066"/>
            <a:ext cx="897718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31-Dec-22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276290" y="6422066"/>
            <a:ext cx="897718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31-Dec-23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6963780" y="6422066"/>
            <a:ext cx="897718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31-Dec-22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8884449" y="6422066"/>
            <a:ext cx="897718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31-Dec-23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703257" y="6551275"/>
            <a:ext cx="446806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NSFR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8321071" y="6538575"/>
            <a:ext cx="361472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LCR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53690" y="252013"/>
            <a:ext cx="2489100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36b23"/>
                </a:solidFill>
                <a:latin typeface="CNPVLL+Calibri-Light"/>
                <a:cs typeface="CNPVLL+Calibri-Light"/>
              </a:rPr>
              <a:t>Disclaimer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0968" y="1184861"/>
            <a:ext cx="1188284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36b23"/>
                </a:solidFill>
                <a:latin typeface="KGCNSR+Calibri-Light,Bold"/>
                <a:cs typeface="KGCNSR+Calibri-Light,Bold"/>
              </a:rPr>
              <a:t>Important</a:t>
            </a:r>
            <a:r>
              <a:rPr dirty="0" sz="1200" spc="-28">
                <a:solidFill>
                  <a:srgbClr val="f36b23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200">
                <a:solidFill>
                  <a:srgbClr val="f36b23"/>
                </a:solidFill>
                <a:latin typeface="KGCNSR+Calibri-Light,Bold"/>
                <a:cs typeface="KGCNSR+Calibri-Light,Bold"/>
              </a:rPr>
              <a:t>notice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0968" y="1494741"/>
            <a:ext cx="11576405" cy="556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The</a:t>
            </a:r>
            <a:r>
              <a:rPr dirty="0" sz="1200" spc="9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information,</a:t>
            </a:r>
            <a:r>
              <a:rPr dirty="0" sz="1200" spc="5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statements</a:t>
            </a:r>
            <a:r>
              <a:rPr dirty="0" sz="1200" spc="4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and</a:t>
            </a:r>
            <a:r>
              <a:rPr dirty="0" sz="1200" spc="10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opinions</a:t>
            </a:r>
            <a:r>
              <a:rPr dirty="0" sz="1200" spc="102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set</a:t>
            </a:r>
            <a:r>
              <a:rPr dirty="0" sz="1200" spc="94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out</a:t>
            </a:r>
            <a:r>
              <a:rPr dirty="0" sz="1200" spc="109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in</a:t>
            </a:r>
            <a:r>
              <a:rPr dirty="0" sz="1200" spc="1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this</a:t>
            </a:r>
            <a:r>
              <a:rPr dirty="0" sz="1200" spc="10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presentation</a:t>
            </a:r>
            <a:r>
              <a:rPr dirty="0" sz="1200" spc="3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and</a:t>
            </a:r>
            <a:r>
              <a:rPr dirty="0" sz="1200" spc="10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accompanying</a:t>
            </a:r>
            <a:r>
              <a:rPr dirty="0" sz="1200" spc="7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discussion</a:t>
            </a:r>
            <a:r>
              <a:rPr dirty="0" sz="1200" spc="10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(“this</a:t>
            </a:r>
            <a:r>
              <a:rPr dirty="0" sz="1200" spc="108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Presentation”)</a:t>
            </a:r>
            <a:r>
              <a:rPr dirty="0" sz="1200" spc="28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are</a:t>
            </a:r>
            <a:r>
              <a:rPr dirty="0" sz="1200" spc="76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for</a:t>
            </a:r>
            <a:r>
              <a:rPr dirty="0" sz="1200" spc="75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informational</a:t>
            </a:r>
            <a:r>
              <a:rPr dirty="0" sz="1200" spc="5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and</a:t>
            </a:r>
            <a:r>
              <a:rPr dirty="0" sz="1200" spc="10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reference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purposes</a:t>
            </a:r>
            <a:r>
              <a:rPr dirty="0" sz="1200" spc="1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only</a:t>
            </a:r>
            <a:r>
              <a:rPr dirty="0" sz="1200" spc="98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and</a:t>
            </a:r>
            <a:r>
              <a:rPr dirty="0" sz="1200" spc="10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do</a:t>
            </a:r>
            <a:r>
              <a:rPr dirty="0" sz="1200" spc="102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not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constitute</a:t>
            </a:r>
            <a:r>
              <a:rPr dirty="0" sz="1200" spc="8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</a:t>
            </a:r>
            <a:r>
              <a:rPr dirty="0" sz="1200" spc="112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public</a:t>
            </a:r>
            <a:r>
              <a:rPr dirty="0" sz="1200" spc="122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offer</a:t>
            </a:r>
            <a:r>
              <a:rPr dirty="0" sz="1200" spc="56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for</a:t>
            </a:r>
            <a:r>
              <a:rPr dirty="0" sz="1200" spc="9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the</a:t>
            </a:r>
            <a:r>
              <a:rPr dirty="0" sz="1200" spc="12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purposes</a:t>
            </a:r>
            <a:r>
              <a:rPr dirty="0" sz="1200" spc="114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of</a:t>
            </a:r>
            <a:r>
              <a:rPr dirty="0" sz="1200" spc="12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any</a:t>
            </a:r>
            <a:r>
              <a:rPr dirty="0" sz="1200" spc="89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applicable</a:t>
            </a:r>
            <a:r>
              <a:rPr dirty="0" sz="1200" spc="1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law</a:t>
            </a:r>
            <a:r>
              <a:rPr dirty="0" sz="1200" spc="10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or</a:t>
            </a:r>
            <a:r>
              <a:rPr dirty="0" sz="1200" spc="114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an</a:t>
            </a:r>
            <a:r>
              <a:rPr dirty="0" sz="1200" spc="116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offer</a:t>
            </a:r>
            <a:r>
              <a:rPr dirty="0" sz="1200" spc="56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to</a:t>
            </a:r>
            <a:r>
              <a:rPr dirty="0" sz="1200" spc="11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sell</a:t>
            </a:r>
            <a:r>
              <a:rPr dirty="0" sz="1200" spc="10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or</a:t>
            </a:r>
            <a:r>
              <a:rPr dirty="0" sz="1200" spc="114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solicitation</a:t>
            </a:r>
            <a:r>
              <a:rPr dirty="0" sz="1200" spc="86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of</a:t>
            </a:r>
            <a:r>
              <a:rPr dirty="0" sz="1200" spc="12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any</a:t>
            </a:r>
            <a:r>
              <a:rPr dirty="0" sz="1200" spc="89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offer</a:t>
            </a:r>
            <a:r>
              <a:rPr dirty="0" sz="1200" spc="56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to</a:t>
            </a:r>
            <a:r>
              <a:rPr dirty="0" sz="1200" spc="11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purchase</a:t>
            </a:r>
            <a:r>
              <a:rPr dirty="0" sz="1200" spc="1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any</a:t>
            </a:r>
            <a:r>
              <a:rPr dirty="0" sz="1200" spc="89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securities</a:t>
            </a:r>
            <a:r>
              <a:rPr dirty="0" sz="1200" spc="10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or</a:t>
            </a:r>
            <a:r>
              <a:rPr dirty="0" sz="1200" spc="114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other</a:t>
            </a:r>
            <a:r>
              <a:rPr dirty="0" sz="1200" spc="11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financial</a:t>
            </a:r>
            <a:r>
              <a:rPr dirty="0" sz="1200" spc="115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instruments</a:t>
            </a:r>
            <a:r>
              <a:rPr dirty="0" sz="1200" spc="1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or</a:t>
            </a:r>
            <a:r>
              <a:rPr dirty="0" sz="1200" spc="114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any</a:t>
            </a:r>
            <a:r>
              <a:rPr dirty="0" sz="1200" spc="89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advice</a:t>
            </a:r>
            <a:r>
              <a:rPr dirty="0" sz="1200" spc="11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or</a:t>
            </a: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recommendation.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0968" y="2170381"/>
            <a:ext cx="11583195" cy="922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This</a:t>
            </a:r>
            <a:r>
              <a:rPr dirty="0" sz="1200" spc="219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Presentation,</a:t>
            </a:r>
            <a:r>
              <a:rPr dirty="0" sz="1200" spc="145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which</a:t>
            </a:r>
            <a:r>
              <a:rPr dirty="0" sz="1200" spc="228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does</a:t>
            </a:r>
            <a:r>
              <a:rPr dirty="0" sz="1200" spc="22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not</a:t>
            </a:r>
            <a:r>
              <a:rPr dirty="0" sz="1200" spc="23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purport</a:t>
            </a:r>
            <a:r>
              <a:rPr dirty="0" sz="1200" spc="235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to</a:t>
            </a:r>
            <a:r>
              <a:rPr dirty="0" sz="1200" spc="219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be</a:t>
            </a:r>
            <a:r>
              <a:rPr dirty="0" sz="1200" spc="22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comprehensive</a:t>
            </a:r>
            <a:r>
              <a:rPr dirty="0" sz="1200" spc="17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nor</a:t>
            </a:r>
            <a:r>
              <a:rPr dirty="0" sz="1200" spc="225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render</a:t>
            </a:r>
            <a:r>
              <a:rPr dirty="0" sz="1200" spc="199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any</a:t>
            </a:r>
            <a:r>
              <a:rPr dirty="0" sz="1200" spc="198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form</a:t>
            </a:r>
            <a:r>
              <a:rPr dirty="0" sz="1200" spc="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of</a:t>
            </a:r>
            <a:r>
              <a:rPr dirty="0" sz="1200" spc="22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legal,</a:t>
            </a:r>
            <a:r>
              <a:rPr dirty="0" sz="1200" spc="186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tax,</a:t>
            </a:r>
            <a:r>
              <a:rPr dirty="0" sz="1200" spc="192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investment,</a:t>
            </a:r>
            <a:r>
              <a:rPr dirty="0" sz="1200" spc="162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accounting,</a:t>
            </a:r>
            <a:r>
              <a:rPr dirty="0" sz="1200" spc="21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financial</a:t>
            </a:r>
            <a:r>
              <a:rPr dirty="0" sz="1200" spc="224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or</a:t>
            </a:r>
            <a:r>
              <a:rPr dirty="0" sz="1200" spc="22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other</a:t>
            </a:r>
            <a:r>
              <a:rPr dirty="0" sz="1200" spc="225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advice,</a:t>
            </a:r>
            <a:r>
              <a:rPr dirty="0" sz="1200" spc="21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has</a:t>
            </a:r>
            <a:r>
              <a:rPr dirty="0" sz="1200" spc="224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been</a:t>
            </a:r>
            <a:r>
              <a:rPr dirty="0" sz="1200" spc="21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provided</a:t>
            </a:r>
            <a:r>
              <a:rPr dirty="0" sz="1200" spc="19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by</a:t>
            </a:r>
            <a:r>
              <a:rPr dirty="0" sz="1200" spc="21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Sohar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International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(“the</a:t>
            </a:r>
            <a:r>
              <a:rPr dirty="0" sz="1200" spc="55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Bank”)</a:t>
            </a:r>
            <a:r>
              <a:rPr dirty="0" sz="1200" spc="4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and</a:t>
            </a:r>
            <a:r>
              <a:rPr dirty="0" sz="1200" spc="5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has</a:t>
            </a:r>
            <a:r>
              <a:rPr dirty="0" sz="1200" spc="49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not</a:t>
            </a:r>
            <a:r>
              <a:rPr dirty="0" sz="1200" spc="5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been</a:t>
            </a:r>
            <a:r>
              <a:rPr dirty="0" sz="1200" spc="4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independently</a:t>
            </a:r>
            <a:r>
              <a:rPr dirty="0" sz="1200" spc="34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verified</a:t>
            </a:r>
            <a:r>
              <a:rPr dirty="0" sz="1200" spc="25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by</a:t>
            </a:r>
            <a:r>
              <a:rPr dirty="0" sz="1200" spc="4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any</a:t>
            </a:r>
            <a:r>
              <a:rPr dirty="0" sz="1200" spc="2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person.</a:t>
            </a:r>
            <a:r>
              <a:rPr dirty="0" sz="1200" spc="18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You</a:t>
            </a:r>
            <a:r>
              <a:rPr dirty="0" sz="1200" spc="-34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should</a:t>
            </a:r>
            <a:r>
              <a:rPr dirty="0" sz="1200" spc="54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consult</a:t>
            </a:r>
            <a:r>
              <a:rPr dirty="0" sz="1200" spc="4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your</a:t>
            </a:r>
            <a:r>
              <a:rPr dirty="0" sz="1200" spc="3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own</a:t>
            </a:r>
            <a:r>
              <a:rPr dirty="0" sz="1200" spc="44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advisers</a:t>
            </a:r>
            <a:r>
              <a:rPr dirty="0" sz="1200" spc="15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as</a:t>
            </a:r>
            <a:r>
              <a:rPr dirty="0" sz="1200" spc="46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to</a:t>
            </a:r>
            <a:r>
              <a:rPr dirty="0" sz="1200" spc="4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legal,</a:t>
            </a:r>
            <a:r>
              <a:rPr dirty="0" sz="1200" spc="1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tax</a:t>
            </a:r>
            <a:r>
              <a:rPr dirty="0" sz="1200" spc="2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investment,</a:t>
            </a:r>
            <a:r>
              <a:rPr dirty="0" sz="1200" spc="-1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accounting,</a:t>
            </a:r>
            <a:r>
              <a:rPr dirty="0" sz="1200" spc="38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financial</a:t>
            </a:r>
            <a:r>
              <a:rPr dirty="0" sz="1200" spc="49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or</a:t>
            </a:r>
            <a:r>
              <a:rPr dirty="0" sz="1200" spc="49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other</a:t>
            </a:r>
            <a:r>
              <a:rPr dirty="0" sz="1200" spc="5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related</a:t>
            </a: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matters</a:t>
            </a:r>
            <a:r>
              <a:rPr dirty="0" sz="1200" spc="-18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concerning</a:t>
            </a:r>
            <a:r>
              <a:rPr dirty="0" sz="1200" spc="58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any</a:t>
            </a:r>
            <a:r>
              <a:rPr dirty="0" sz="1200" spc="4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investment</a:t>
            </a:r>
            <a:r>
              <a:rPr dirty="0" sz="1200" spc="1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in</a:t>
            </a:r>
            <a:r>
              <a:rPr dirty="0" sz="1200" spc="6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any</a:t>
            </a:r>
            <a:r>
              <a:rPr dirty="0" sz="1200" spc="4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securities.</a:t>
            </a:r>
            <a:r>
              <a:rPr dirty="0" sz="1200" spc="46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No</a:t>
            </a:r>
            <a:r>
              <a:rPr dirty="0" sz="1200" spc="62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responsibility,</a:t>
            </a:r>
            <a:r>
              <a:rPr dirty="0" sz="1200" spc="-54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liability</a:t>
            </a:r>
            <a:r>
              <a:rPr dirty="0" sz="1200" spc="62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or</a:t>
            </a:r>
            <a:r>
              <a:rPr dirty="0" sz="1200" spc="64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obligation</a:t>
            </a:r>
            <a:r>
              <a:rPr dirty="0" sz="1200" spc="2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(whether</a:t>
            </a:r>
            <a:r>
              <a:rPr dirty="0" sz="1200" spc="6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in</a:t>
            </a:r>
            <a:r>
              <a:rPr dirty="0" sz="1200" spc="6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tort,</a:t>
            </a:r>
            <a:r>
              <a:rPr dirty="0" sz="1200" spc="6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contract</a:t>
            </a:r>
            <a:r>
              <a:rPr dirty="0" sz="1200" spc="3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or</a:t>
            </a:r>
            <a:r>
              <a:rPr dirty="0" sz="1200" spc="64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otherwise)</a:t>
            </a:r>
            <a:r>
              <a:rPr dirty="0" sz="1200" spc="64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is</a:t>
            </a:r>
            <a:r>
              <a:rPr dirty="0" sz="1200" spc="6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accepted</a:t>
            </a:r>
            <a:r>
              <a:rPr dirty="0" sz="1200" spc="5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by</a:t>
            </a:r>
            <a:r>
              <a:rPr dirty="0" sz="1200" spc="58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the</a:t>
            </a:r>
            <a:r>
              <a:rPr dirty="0" sz="1200" spc="69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Bank</a:t>
            </a:r>
            <a:r>
              <a:rPr dirty="0" sz="1200" spc="5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or</a:t>
            </a:r>
            <a:r>
              <a:rPr dirty="0" sz="1200" spc="64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their</a:t>
            </a:r>
            <a:r>
              <a:rPr dirty="0" sz="1200" spc="6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officers,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employees,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agents</a:t>
            </a:r>
            <a:r>
              <a:rPr dirty="0" sz="1200" spc="-12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or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advisers</a:t>
            </a:r>
            <a:r>
              <a:rPr dirty="0" sz="1200" spc="-28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as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to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or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in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relation</a:t>
            </a:r>
            <a:r>
              <a:rPr dirty="0" sz="1200" spc="-34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to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this</a:t>
            </a:r>
            <a:r>
              <a:rPr dirty="0" sz="1200" spc="1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Presentation</a:t>
            </a:r>
            <a:r>
              <a:rPr dirty="0" sz="1200" spc="-68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(including</a:t>
            </a:r>
            <a:r>
              <a:rPr dirty="0" sz="1200" spc="18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the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accuracy,completeness</a:t>
            </a:r>
            <a:r>
              <a:rPr dirty="0" sz="1200" spc="-3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or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sufficiency</a:t>
            </a:r>
            <a:r>
              <a:rPr dirty="0" sz="1200" spc="-2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thereof)</a:t>
            </a:r>
            <a:r>
              <a:rPr dirty="0" sz="1200" spc="1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or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any</a:t>
            </a:r>
            <a:r>
              <a:rPr dirty="0" sz="1200" spc="-2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other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written</a:t>
            </a:r>
            <a:r>
              <a:rPr dirty="0" sz="1200" spc="-4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or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oral</a:t>
            </a:r>
            <a:r>
              <a:rPr dirty="0" sz="1200" spc="-2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information</a:t>
            </a:r>
            <a:r>
              <a:rPr dirty="0" sz="1200" spc="-4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made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available</a:t>
            </a:r>
            <a:r>
              <a:rPr dirty="0" sz="1200" spc="-46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or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any</a:t>
            </a:r>
            <a:r>
              <a:rPr dirty="0" sz="1200" spc="-2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errors</a:t>
            </a: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contained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therein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or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omissions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therefrom,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and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any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such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liability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is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expressly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disclaimed.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0968" y="3211781"/>
            <a:ext cx="190005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36b23"/>
                </a:solidFill>
                <a:latin typeface="KGCNSR+Calibri-Light,Bold"/>
                <a:cs typeface="KGCNSR+Calibri-Light,Bold"/>
              </a:rPr>
              <a:t>Forward</a:t>
            </a:r>
            <a:r>
              <a:rPr dirty="0" sz="1200" spc="-28">
                <a:solidFill>
                  <a:srgbClr val="f36b23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200">
                <a:solidFill>
                  <a:srgbClr val="f36b23"/>
                </a:solidFill>
                <a:latin typeface="KGCNSR+Calibri-Light,Bold"/>
                <a:cs typeface="KGCNSR+Calibri-Light,Bold"/>
              </a:rPr>
              <a:t>looking</a:t>
            </a:r>
            <a:r>
              <a:rPr dirty="0" sz="1200" spc="-28">
                <a:solidFill>
                  <a:srgbClr val="f36b23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200">
                <a:solidFill>
                  <a:srgbClr val="f36b23"/>
                </a:solidFill>
                <a:latin typeface="KGCNSR+Calibri-Light,Bold"/>
                <a:cs typeface="KGCNSR+Calibri-Light,Bold"/>
              </a:rPr>
              <a:t>information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0968" y="3521661"/>
            <a:ext cx="11577998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The</a:t>
            </a:r>
            <a:r>
              <a:rPr dirty="0" sz="1200" spc="14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financial</a:t>
            </a:r>
            <a:r>
              <a:rPr dirty="0" sz="1200" spc="2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information</a:t>
            </a:r>
            <a:r>
              <a:rPr dirty="0" sz="1200" spc="-2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and</a:t>
            </a:r>
            <a:r>
              <a:rPr dirty="0" sz="1200" spc="2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other</a:t>
            </a:r>
            <a:r>
              <a:rPr dirty="0" sz="1200" spc="2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numerical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disclosures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in</a:t>
            </a:r>
            <a:r>
              <a:rPr dirty="0" sz="1200" spc="2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this</a:t>
            </a:r>
            <a:r>
              <a:rPr dirty="0" sz="1200" spc="2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presentation</a:t>
            </a:r>
            <a:r>
              <a:rPr dirty="0" sz="1200" spc="-4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are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unaudited.</a:t>
            </a:r>
            <a:r>
              <a:rPr dirty="0" sz="1200" spc="12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The</a:t>
            </a:r>
            <a:r>
              <a:rPr dirty="0" sz="1200" spc="14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most</a:t>
            </a:r>
            <a:r>
              <a:rPr dirty="0" sz="1200" spc="1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recent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Annual</a:t>
            </a:r>
            <a:r>
              <a:rPr dirty="0" sz="1200" spc="2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Report,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audited</a:t>
            </a:r>
            <a:r>
              <a:rPr dirty="0" sz="1200" spc="14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annual</a:t>
            </a:r>
            <a:r>
              <a:rPr dirty="0" sz="1200" spc="2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financial</a:t>
            </a:r>
            <a:r>
              <a:rPr dirty="0" sz="1200" spc="2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statements</a:t>
            </a:r>
            <a:r>
              <a:rPr dirty="0" sz="1200" spc="-3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and</a:t>
            </a:r>
            <a:r>
              <a:rPr dirty="0" sz="1200" spc="2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unaudited</a:t>
            </a:r>
            <a:r>
              <a:rPr dirty="0" sz="1200" spc="18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quarterly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interim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condensed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financial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statements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are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available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on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the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Bank’s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website.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10968" y="4014421"/>
            <a:ext cx="11575944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This</a:t>
            </a:r>
            <a:r>
              <a:rPr dirty="0" sz="1200" spc="22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Presentation</a:t>
            </a:r>
            <a:r>
              <a:rPr dirty="0" sz="1200" spc="15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may</a:t>
            </a:r>
            <a:r>
              <a:rPr dirty="0" sz="1200" spc="19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contain</a:t>
            </a:r>
            <a:r>
              <a:rPr dirty="0" sz="1200" spc="194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forward-looking</a:t>
            </a:r>
            <a:r>
              <a:rPr dirty="0" sz="1200" spc="164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statements.</a:t>
            </a:r>
            <a:r>
              <a:rPr dirty="0" sz="1200" spc="16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Forward-looking</a:t>
            </a:r>
            <a:r>
              <a:rPr dirty="0" sz="1200" spc="17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statements</a:t>
            </a:r>
            <a:r>
              <a:rPr dirty="0" sz="1200" spc="164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are</a:t>
            </a:r>
            <a:r>
              <a:rPr dirty="0" sz="1200" spc="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statements</a:t>
            </a:r>
            <a:r>
              <a:rPr dirty="0" sz="1200" spc="164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that</a:t>
            </a:r>
            <a:r>
              <a:rPr dirty="0" sz="1200" spc="225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are</a:t>
            </a:r>
            <a:r>
              <a:rPr dirty="0" sz="1200" spc="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not</a:t>
            </a:r>
            <a:r>
              <a:rPr dirty="0" sz="1200" spc="232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historical</a:t>
            </a:r>
            <a:r>
              <a:rPr dirty="0" sz="1200" spc="189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facts;</a:t>
            </a:r>
            <a:r>
              <a:rPr dirty="0" sz="1200" spc="20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they</a:t>
            </a:r>
            <a:r>
              <a:rPr dirty="0" sz="1200" spc="218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include</a:t>
            </a:r>
            <a:r>
              <a:rPr dirty="0" sz="1200" spc="225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statements</a:t>
            </a:r>
            <a:r>
              <a:rPr dirty="0" sz="1200" spc="164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about</a:t>
            </a:r>
            <a:r>
              <a:rPr dirty="0" sz="1200" spc="23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our</a:t>
            </a:r>
            <a:r>
              <a:rPr dirty="0" sz="1200" spc="225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beliefs</a:t>
            </a:r>
            <a:r>
              <a:rPr dirty="0" sz="1200" spc="18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and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expectations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and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the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assumptions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underlying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them.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0968" y="4507181"/>
            <a:ext cx="11583213" cy="922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These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statements</a:t>
            </a:r>
            <a:r>
              <a:rPr dirty="0" sz="1200" spc="-4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are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based</a:t>
            </a:r>
            <a:r>
              <a:rPr dirty="0" sz="1200" spc="15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on</a:t>
            </a:r>
            <a:r>
              <a:rPr dirty="0" sz="1200" spc="2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plans,</a:t>
            </a:r>
            <a:r>
              <a:rPr dirty="0" sz="1200" spc="14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estimates</a:t>
            </a:r>
            <a:r>
              <a:rPr dirty="0" sz="1200" spc="-3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and</a:t>
            </a:r>
            <a:r>
              <a:rPr dirty="0" sz="1200" spc="2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projections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as</a:t>
            </a:r>
            <a:r>
              <a:rPr dirty="0" sz="1200" spc="15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they</a:t>
            </a:r>
            <a:r>
              <a:rPr dirty="0" sz="1200" spc="1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are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currently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available</a:t>
            </a:r>
            <a:r>
              <a:rPr dirty="0" sz="1200" spc="-3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to</a:t>
            </a:r>
            <a:r>
              <a:rPr dirty="0" sz="1200" spc="12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the</a:t>
            </a:r>
            <a:r>
              <a:rPr dirty="0" sz="1200" spc="2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management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of</a:t>
            </a:r>
            <a:r>
              <a:rPr dirty="0" sz="1200" spc="2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the</a:t>
            </a:r>
            <a:r>
              <a:rPr dirty="0" sz="1200" spc="2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Bank.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Forward-looking</a:t>
            </a:r>
            <a:r>
              <a:rPr dirty="0" sz="1200" spc="-34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statements</a:t>
            </a:r>
            <a:r>
              <a:rPr dirty="0" sz="1200" spc="-4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therefore</a:t>
            </a:r>
            <a:r>
              <a:rPr dirty="0" sz="1200" spc="-6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speak</a:t>
            </a:r>
            <a:r>
              <a:rPr dirty="0" sz="1200" spc="1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only</a:t>
            </a:r>
            <a:r>
              <a:rPr dirty="0" sz="1200" spc="15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as</a:t>
            </a:r>
            <a:r>
              <a:rPr dirty="0" sz="1200" spc="15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of</a:t>
            </a:r>
            <a:r>
              <a:rPr dirty="0" sz="1200" spc="2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the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date</a:t>
            </a:r>
            <a:r>
              <a:rPr dirty="0" sz="1200" spc="2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they</a:t>
            </a:r>
            <a:r>
              <a:rPr dirty="0" sz="1200" spc="3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are</a:t>
            </a:r>
            <a:r>
              <a:rPr dirty="0" sz="1200" spc="2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made,</a:t>
            </a:r>
            <a:r>
              <a:rPr dirty="0" sz="1200" spc="34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and</a:t>
            </a:r>
            <a:r>
              <a:rPr dirty="0" sz="1200" spc="46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we</a:t>
            </a:r>
            <a:r>
              <a:rPr dirty="0" sz="1200" spc="28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undertake</a:t>
            </a:r>
            <a:r>
              <a:rPr dirty="0" sz="1200" spc="-15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no</a:t>
            </a:r>
            <a:r>
              <a:rPr dirty="0" sz="1200" spc="46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obligation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to</a:t>
            </a:r>
            <a:r>
              <a:rPr dirty="0" sz="1200" spc="38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update</a:t>
            </a:r>
            <a:r>
              <a:rPr dirty="0" sz="1200" spc="2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publicly</a:t>
            </a:r>
            <a:r>
              <a:rPr dirty="0" sz="1200" spc="44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any</a:t>
            </a:r>
            <a:r>
              <a:rPr dirty="0" sz="1200" spc="18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of</a:t>
            </a:r>
            <a:r>
              <a:rPr dirty="0" sz="1200" spc="4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them</a:t>
            </a:r>
            <a:r>
              <a:rPr dirty="0" sz="1200" spc="49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in</a:t>
            </a:r>
            <a:r>
              <a:rPr dirty="0" sz="1200" spc="44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light</a:t>
            </a:r>
            <a:r>
              <a:rPr dirty="0" sz="1200" spc="38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of</a:t>
            </a:r>
            <a:r>
              <a:rPr dirty="0" sz="1200" spc="4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new</a:t>
            </a:r>
            <a:r>
              <a:rPr dirty="0" sz="1200" spc="34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information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or</a:t>
            </a:r>
            <a:r>
              <a:rPr dirty="0" sz="1200" spc="4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future</a:t>
            </a:r>
            <a:r>
              <a:rPr dirty="0" sz="1200" spc="3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events.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By</a:t>
            </a:r>
            <a:r>
              <a:rPr dirty="0" sz="1200" spc="2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their</a:t>
            </a:r>
            <a:r>
              <a:rPr dirty="0" sz="1200" spc="44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very</a:t>
            </a:r>
            <a:r>
              <a:rPr dirty="0" sz="1200" spc="2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nature,</a:t>
            </a:r>
            <a:r>
              <a:rPr dirty="0" sz="1200" spc="12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forward-looking</a:t>
            </a:r>
            <a:r>
              <a:rPr dirty="0" sz="1200" spc="-15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statements</a:t>
            </a:r>
            <a:r>
              <a:rPr dirty="0" sz="1200" spc="-15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involve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risks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and</a:t>
            </a:r>
            <a:r>
              <a:rPr dirty="0" sz="1200" spc="2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uncertainties.</a:t>
            </a:r>
            <a:r>
              <a:rPr dirty="0" sz="1200" spc="-2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</a:t>
            </a:r>
            <a:r>
              <a:rPr dirty="0" sz="1200" spc="15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number</a:t>
            </a:r>
            <a:r>
              <a:rPr dirty="0" sz="1200" spc="18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of</a:t>
            </a:r>
            <a:r>
              <a:rPr dirty="0" sz="1200" spc="2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important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factors</a:t>
            </a:r>
            <a:r>
              <a:rPr dirty="0" sz="1200" spc="-3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could</a:t>
            </a:r>
            <a:r>
              <a:rPr dirty="0" sz="1200" spc="1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therefore</a:t>
            </a:r>
            <a:r>
              <a:rPr dirty="0" sz="1200" spc="-6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cause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actual</a:t>
            </a:r>
            <a:r>
              <a:rPr dirty="0" sz="1200" spc="2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results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to</a:t>
            </a:r>
            <a:r>
              <a:rPr dirty="0" sz="1200" spc="1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differ</a:t>
            </a:r>
            <a:r>
              <a:rPr dirty="0" sz="1200" spc="-4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materially</a:t>
            </a:r>
            <a:r>
              <a:rPr dirty="0" sz="1200" spc="-15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from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those</a:t>
            </a:r>
            <a:r>
              <a:rPr dirty="0" sz="1200" spc="2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contained</a:t>
            </a:r>
            <a:r>
              <a:rPr dirty="0" sz="1200" spc="-1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in</a:t>
            </a:r>
            <a:r>
              <a:rPr dirty="0" sz="1200" spc="18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any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forward-looking</a:t>
            </a:r>
            <a:r>
              <a:rPr dirty="0" sz="1200" spc="-4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statement.</a:t>
            </a:r>
            <a:r>
              <a:rPr dirty="0" sz="1200" spc="-46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Such</a:t>
            </a:r>
            <a:r>
              <a:rPr dirty="0" sz="1200" spc="18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factors</a:t>
            </a:r>
            <a:r>
              <a:rPr dirty="0" sz="1200" spc="-3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include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the</a:t>
            </a:r>
            <a:r>
              <a:rPr dirty="0" sz="1200" spc="14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conditions</a:t>
            </a:r>
            <a:r>
              <a:rPr dirty="0" sz="1200" spc="126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in</a:t>
            </a:r>
            <a:r>
              <a:rPr dirty="0" sz="1200" spc="13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the</a:t>
            </a:r>
            <a:r>
              <a:rPr dirty="0" sz="1200" spc="14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financial</a:t>
            </a:r>
            <a:r>
              <a:rPr dirty="0" sz="1200" spc="13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markets</a:t>
            </a:r>
            <a:r>
              <a:rPr dirty="0" sz="1200" spc="8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in</a:t>
            </a:r>
            <a:r>
              <a:rPr dirty="0" sz="1200" spc="13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the</a:t>
            </a:r>
            <a:r>
              <a:rPr dirty="0" sz="1200" spc="14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Sultanate,</a:t>
            </a:r>
            <a:r>
              <a:rPr dirty="0" sz="1200" spc="9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the</a:t>
            </a:r>
            <a:r>
              <a:rPr dirty="0" sz="1200" spc="14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prevailing</a:t>
            </a:r>
            <a:r>
              <a:rPr dirty="0" sz="1200" spc="8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market</a:t>
            </a:r>
            <a:r>
              <a:rPr dirty="0" sz="1200" spc="8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volatility,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potential</a:t>
            </a:r>
            <a:r>
              <a:rPr dirty="0" sz="1200" spc="112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defaults</a:t>
            </a:r>
            <a:r>
              <a:rPr dirty="0" sz="1200" spc="105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of</a:t>
            </a:r>
            <a:r>
              <a:rPr dirty="0" sz="1200" spc="14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borrowers</a:t>
            </a:r>
            <a:r>
              <a:rPr dirty="0" sz="1200" spc="6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or</a:t>
            </a:r>
            <a:r>
              <a:rPr dirty="0" sz="1200" spc="137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trading</a:t>
            </a:r>
            <a:r>
              <a:rPr dirty="0" sz="1200" spc="122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counterparties,</a:t>
            </a:r>
            <a:r>
              <a:rPr dirty="0" sz="1200" spc="9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the</a:t>
            </a:r>
            <a:r>
              <a:rPr dirty="0" sz="1200" spc="14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implementation</a:t>
            </a:r>
            <a:r>
              <a:rPr dirty="0" sz="1200" spc="9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of</a:t>
            </a:r>
            <a:r>
              <a:rPr dirty="0" sz="1200" spc="14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our</a:t>
            </a:r>
            <a:r>
              <a:rPr dirty="0" sz="1200" spc="138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strategic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initiatives,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the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reliability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of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our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risk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management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policies,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procedures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and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other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risks.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10968" y="5548581"/>
            <a:ext cx="1338334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36b23"/>
                </a:solidFill>
                <a:latin typeface="KGCNSR+Calibri-Light,Bold"/>
                <a:cs typeface="KGCNSR+Calibri-Light,Bold"/>
              </a:rPr>
              <a:t>Non-IFRS</a:t>
            </a:r>
            <a:r>
              <a:rPr dirty="0" sz="1200" spc="-28">
                <a:solidFill>
                  <a:srgbClr val="f36b23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200">
                <a:solidFill>
                  <a:srgbClr val="f36b23"/>
                </a:solidFill>
                <a:latin typeface="KGCNSR+Calibri-Light,Bold"/>
                <a:cs typeface="KGCNSR+Calibri-Light,Bold"/>
              </a:rPr>
              <a:t>measures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10968" y="5858461"/>
            <a:ext cx="358134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This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presentation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also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contains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non-IFRS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financial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detail.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63206" y="1549104"/>
            <a:ext cx="4212324" cy="17406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0">
                <a:solidFill>
                  <a:srgbClr val="f26d26"/>
                </a:solidFill>
                <a:latin typeface="JMRWBN+ArialMT"/>
                <a:cs typeface="JMRWBN+ArialMT"/>
              </a:rPr>
              <a:t>Q</a:t>
            </a:r>
            <a:r>
              <a:rPr dirty="0" sz="12000" spc="-20">
                <a:solidFill>
                  <a:srgbClr val="f26d26"/>
                </a:solidFill>
                <a:latin typeface="JMRWBN+ArialMT"/>
                <a:cs typeface="JMRWBN+ArialMT"/>
              </a:rPr>
              <a:t> </a:t>
            </a:r>
            <a:r>
              <a:rPr dirty="0" sz="12000">
                <a:solidFill>
                  <a:srgbClr val="f26d26"/>
                </a:solidFill>
                <a:latin typeface="JMRWBN+ArialMT"/>
                <a:cs typeface="JMRWBN+ArialMT"/>
              </a:rPr>
              <a:t>&amp;</a:t>
            </a:r>
            <a:r>
              <a:rPr dirty="0" sz="12000" spc="-21">
                <a:solidFill>
                  <a:srgbClr val="f26d26"/>
                </a:solidFill>
                <a:latin typeface="JMRWBN+ArialMT"/>
                <a:cs typeface="JMRWBN+ArialMT"/>
              </a:rPr>
              <a:t> </a:t>
            </a:r>
            <a:r>
              <a:rPr dirty="0" sz="12000">
                <a:solidFill>
                  <a:srgbClr val="f26d26"/>
                </a:solidFill>
                <a:latin typeface="JMRWBN+ArialMT"/>
                <a:cs typeface="JMRWBN+ArialMT"/>
              </a:rPr>
              <a:t>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3883" y="97637"/>
            <a:ext cx="3756576" cy="10426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e6b01"/>
                </a:solidFill>
                <a:latin typeface="TJVAMQ+Arial-BoldMT"/>
                <a:cs typeface="TJVAMQ+Arial-BoldMT"/>
              </a:rPr>
              <a:t>Oman</a:t>
            </a:r>
            <a:r>
              <a:rPr dirty="0" sz="3600" b="1">
                <a:solidFill>
                  <a:srgbClr val="fe6b01"/>
                </a:solidFill>
                <a:latin typeface="TJVAMQ+Arial-BoldMT"/>
                <a:cs typeface="TJVAMQ+Arial-BoldMT"/>
              </a:rPr>
              <a:t> </a:t>
            </a:r>
            <a:r>
              <a:rPr dirty="0" sz="3600" b="1">
                <a:solidFill>
                  <a:srgbClr val="fe6b01"/>
                </a:solidFill>
                <a:latin typeface="TJVAMQ+Arial-BoldMT"/>
                <a:cs typeface="TJVAMQ+Arial-BoldMT"/>
              </a:rPr>
              <a:t>Economic</a:t>
            </a:r>
          </a:p>
          <a:p>
            <a:pPr marL="787399" marR="0">
              <a:lnSpc>
                <a:spcPts val="3887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e6b01"/>
                </a:solidFill>
                <a:latin typeface="TJVAMQ+Arial-BoldMT"/>
                <a:cs typeface="TJVAMQ+Arial-BoldMT"/>
              </a:rPr>
              <a:t>Overview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84273" y="272521"/>
            <a:ext cx="925004" cy="7081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ffffff"/>
                </a:solidFill>
                <a:latin typeface="TJVAMQ+Arial-BoldMT"/>
                <a:cs typeface="TJVAMQ+Arial-BoldMT"/>
              </a:rPr>
              <a:t>Moody’s</a:t>
            </a:r>
          </a:p>
          <a:p>
            <a:pPr marL="206809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500" b="1">
                <a:solidFill>
                  <a:srgbClr val="f26d26"/>
                </a:solidFill>
                <a:latin typeface="TJVAMQ+Arial-BoldMT"/>
                <a:cs typeface="TJVAMQ+Arial-BoldMT"/>
              </a:rPr>
              <a:t>Ba1</a:t>
            </a:r>
          </a:p>
          <a:p>
            <a:pPr marL="32977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500" b="1">
                <a:solidFill>
                  <a:srgbClr val="f26d26"/>
                </a:solidFill>
                <a:latin typeface="TJVAMQ+Arial-BoldMT"/>
                <a:cs typeface="TJVAMQ+Arial-BoldMT"/>
              </a:rPr>
              <a:t>(Stable)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2864" y="272521"/>
            <a:ext cx="1933835" cy="7081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2237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ffffff"/>
                </a:solidFill>
                <a:latin typeface="TJVAMQ+Arial-BoldMT"/>
                <a:cs typeface="TJVAMQ+Arial-BoldMT"/>
              </a:rPr>
              <a:t>Fitch</a:t>
            </a:r>
          </a:p>
          <a:p>
            <a:pPr marL="155575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500" b="1">
                <a:solidFill>
                  <a:srgbClr val="f26d26"/>
                </a:solidFill>
                <a:latin typeface="TJVAMQ+Arial-BoldMT"/>
                <a:cs typeface="TJVAMQ+Arial-BoldMT"/>
              </a:rPr>
              <a:t>BB+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500" b="1">
                <a:solidFill>
                  <a:srgbClr val="f26d26"/>
                </a:solidFill>
                <a:latin typeface="TJVAMQ+Arial-BoldMT"/>
                <a:cs typeface="TJVAMQ+Arial-BoldMT"/>
              </a:rPr>
              <a:t>(Stable)</a:t>
            </a:r>
            <a:r>
              <a:rPr dirty="0" sz="1500" spc="1368" b="1">
                <a:solidFill>
                  <a:srgbClr val="f26d26"/>
                </a:solidFill>
                <a:latin typeface="TJVAMQ+Arial-BoldMT"/>
                <a:cs typeface="TJVAMQ+Arial-BoldMT"/>
              </a:rPr>
              <a:t> </a:t>
            </a:r>
            <a:r>
              <a:rPr dirty="0" sz="1500" b="1">
                <a:solidFill>
                  <a:srgbClr val="f26d26"/>
                </a:solidFill>
                <a:latin typeface="TJVAMQ+Arial-BoldMT"/>
                <a:cs typeface="TJVAMQ+Arial-BoldMT"/>
              </a:rPr>
              <a:t>(Positive)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90187" y="272521"/>
            <a:ext cx="544097" cy="479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ffffff"/>
                </a:solidFill>
                <a:latin typeface="TJVAMQ+Arial-BoldMT"/>
                <a:cs typeface="TJVAMQ+Arial-BoldMT"/>
              </a:rPr>
              <a:t>S&amp;P</a:t>
            </a:r>
          </a:p>
          <a:p>
            <a:pPr marL="2381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500" b="1">
                <a:solidFill>
                  <a:srgbClr val="f26d26"/>
                </a:solidFill>
                <a:latin typeface="TJVAMQ+Arial-BoldMT"/>
                <a:cs typeface="TJVAMQ+Arial-BoldMT"/>
              </a:rPr>
              <a:t>BB+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020438" y="954060"/>
            <a:ext cx="646509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VFKPGU+Arial-BoldItalicMT"/>
                <a:cs typeface="VFKPGU+Arial-BoldItalicMT"/>
              </a:rPr>
              <a:t>(Dec’23)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36051" y="954060"/>
            <a:ext cx="646447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VFKPGU+Arial-BoldItalicMT"/>
                <a:cs typeface="VFKPGU+Arial-BoldItalicMT"/>
              </a:rPr>
              <a:t>(Sep’23)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043356" y="954060"/>
            <a:ext cx="639378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VFKPGU+Arial-BoldItalicMT"/>
                <a:cs typeface="VFKPGU+Arial-BoldItalicMT"/>
              </a:rPr>
              <a:t>(Mar’24)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236414" y="1256277"/>
            <a:ext cx="1330855" cy="70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0825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TJVAMQ+Arial-BoldMT"/>
                <a:cs typeface="TJVAMQ+Arial-BoldMT"/>
              </a:rPr>
              <a:t>Debt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1000" b="1">
                <a:solidFill>
                  <a:srgbClr val="ff7c24"/>
                </a:solidFill>
                <a:latin typeface="TJVAMQ+Arial-BoldMT"/>
                <a:cs typeface="TJVAMQ+Arial-BoldMT"/>
              </a:rPr>
              <a:t>RO</a:t>
            </a:r>
            <a:r>
              <a:rPr dirty="0" sz="2400" b="1">
                <a:solidFill>
                  <a:srgbClr val="ff7c24"/>
                </a:solidFill>
                <a:latin typeface="TJVAMQ+Arial-BoldMT"/>
                <a:cs typeface="TJVAMQ+Arial-BoldMT"/>
              </a:rPr>
              <a:t>15.2</a:t>
            </a:r>
            <a:r>
              <a:rPr dirty="0" sz="2400" b="1">
                <a:solidFill>
                  <a:srgbClr val="ff7c24"/>
                </a:solidFill>
                <a:latin typeface="TJVAMQ+Arial-BoldMT"/>
                <a:cs typeface="TJVAMQ+Arial-BoldMT"/>
              </a:rPr>
              <a:t> </a:t>
            </a:r>
            <a:r>
              <a:rPr dirty="0" sz="2000" b="1">
                <a:solidFill>
                  <a:srgbClr val="ff7c24"/>
                </a:solidFill>
                <a:latin typeface="TJVAMQ+Arial-BoldMT"/>
                <a:cs typeface="TJVAMQ+Arial-BoldMT"/>
              </a:rPr>
              <a:t>bn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156506" y="1293873"/>
            <a:ext cx="1574899" cy="744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TJVAMQ+Arial-BoldMT"/>
                <a:cs typeface="TJVAMQ+Arial-BoldMT"/>
              </a:rPr>
              <a:t>Debt/GDP</a:t>
            </a:r>
          </a:p>
          <a:p>
            <a:pPr marL="405606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2400" b="1">
                <a:solidFill>
                  <a:srgbClr val="ff7c24"/>
                </a:solidFill>
                <a:latin typeface="TJVAMQ+Arial-BoldMT"/>
                <a:cs typeface="TJVAMQ+Arial-BoldMT"/>
              </a:rPr>
              <a:t>35%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05162" y="1394596"/>
            <a:ext cx="2782768" cy="2189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GDP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(Current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Prices)</a:t>
            </a:r>
            <a:r>
              <a:rPr dirty="0" sz="1200" spc="1259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GDP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Growth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504567" y="1415352"/>
            <a:ext cx="744959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Inflation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02000" y="1591112"/>
            <a:ext cx="1480080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7c24"/>
                </a:solidFill>
                <a:latin typeface="TJVAMQ+Arial-BoldMT"/>
                <a:cs typeface="TJVAMQ+Arial-BoldMT"/>
              </a:rPr>
              <a:t>RO</a:t>
            </a:r>
            <a:r>
              <a:rPr dirty="0" sz="1000" b="1">
                <a:solidFill>
                  <a:srgbClr val="ff7c24"/>
                </a:solidFill>
                <a:latin typeface="TJVAMQ+Arial-BoldMT"/>
                <a:cs typeface="TJVAMQ+Arial-BoldMT"/>
              </a:rPr>
              <a:t> </a:t>
            </a:r>
            <a:r>
              <a:rPr dirty="0" sz="2800" b="1">
                <a:solidFill>
                  <a:srgbClr val="ff7c24"/>
                </a:solidFill>
                <a:latin typeface="TJVAMQ+Arial-BoldMT"/>
                <a:cs typeface="TJVAMQ+Arial-BoldMT"/>
              </a:rPr>
              <a:t>41.7</a:t>
            </a:r>
            <a:r>
              <a:rPr dirty="0" sz="2800" spc="14" b="1">
                <a:solidFill>
                  <a:srgbClr val="ff7c24"/>
                </a:solidFill>
                <a:latin typeface="TJVAMQ+Arial-BoldMT"/>
                <a:cs typeface="TJVAMQ+Arial-BoldMT"/>
              </a:rPr>
              <a:t> </a:t>
            </a:r>
            <a:r>
              <a:rPr dirty="0" sz="2000" b="1">
                <a:solidFill>
                  <a:srgbClr val="ff7c24"/>
                </a:solidFill>
                <a:latin typeface="TJVAMQ+Arial-BoldMT"/>
                <a:cs typeface="TJVAMQ+Arial-BoldMT"/>
              </a:rPr>
              <a:t>bn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278870" y="1601730"/>
            <a:ext cx="2080260" cy="4455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7c24"/>
                </a:solidFill>
                <a:latin typeface="TJVAMQ+Arial-BoldMT"/>
                <a:cs typeface="TJVAMQ+Arial-BoldMT"/>
              </a:rPr>
              <a:t>1.2%</a:t>
            </a:r>
            <a:r>
              <a:rPr dirty="0" sz="2800" spc="1645" b="1">
                <a:solidFill>
                  <a:srgbClr val="ff7c24"/>
                </a:solidFill>
                <a:latin typeface="TJVAMQ+Arial-BoldMT"/>
                <a:cs typeface="TJVAMQ+Arial-BoldMT"/>
              </a:rPr>
              <a:t> </a:t>
            </a:r>
            <a:r>
              <a:rPr dirty="0" sz="2800" b="1">
                <a:solidFill>
                  <a:srgbClr val="ff7c24"/>
                </a:solidFill>
                <a:latin typeface="TJVAMQ+Arial-BoldMT"/>
                <a:cs typeface="TJVAMQ+Arial-BoldMT"/>
              </a:rPr>
              <a:t>1.1%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764227" y="2056788"/>
            <a:ext cx="864093" cy="1374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2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2023,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Source: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IMF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278124" y="2063922"/>
            <a:ext cx="888896" cy="1374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2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2023,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Source: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MoF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67444" y="2249918"/>
            <a:ext cx="2681653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Real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GDP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Growth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vs.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Inflation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Rate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934469" y="2251137"/>
            <a:ext cx="1996743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Govt.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Debt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as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a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%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of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GDP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816981" y="2277304"/>
            <a:ext cx="744959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Inflation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67333" y="2389709"/>
            <a:ext cx="292037" cy="3586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6%</a:t>
            </a:r>
          </a:p>
          <a:p>
            <a:pPr marL="0" marR="0">
              <a:lnSpc>
                <a:spcPts val="900"/>
              </a:lnSpc>
              <a:spcBef>
                <a:spcPts val="724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4%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418660" y="2491154"/>
            <a:ext cx="378823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4.3%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224549" y="2562143"/>
            <a:ext cx="1695945" cy="744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26921"/>
                </a:solidFill>
                <a:latin typeface="TJVAMQ+Arial-BoldMT"/>
                <a:cs typeface="TJVAMQ+Arial-BoldMT"/>
              </a:rPr>
              <a:t>2</a:t>
            </a:r>
            <a:r>
              <a:rPr dirty="0" sz="2400" baseline="30000" spc="-10" b="1">
                <a:solidFill>
                  <a:srgbClr val="f26921"/>
                </a:solidFill>
                <a:latin typeface="TJVAMQ+Arial-BoldMT"/>
                <a:cs typeface="TJVAMQ+Arial-BoldMT"/>
              </a:rPr>
              <a:t>nd</a:t>
            </a:r>
            <a:r>
              <a:rPr dirty="0" sz="2400" baseline="30000" spc="209" b="1">
                <a:solidFill>
                  <a:srgbClr val="f26921"/>
                </a:solidFill>
                <a:latin typeface="TJVAMQ+Arial-BoldMT"/>
                <a:cs typeface="TJVAMQ+Arial-BoldMT"/>
              </a:rPr>
              <a:t> 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GCC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2400" b="1">
                <a:solidFill>
                  <a:srgbClr val="f26921"/>
                </a:solidFill>
                <a:latin typeface="TJVAMQ+Arial-BoldMT"/>
                <a:cs typeface="TJVAMQ+Arial-BoldMT"/>
              </a:rPr>
              <a:t>9</a:t>
            </a:r>
            <a:r>
              <a:rPr dirty="0" sz="2400" baseline="29999" b="1">
                <a:solidFill>
                  <a:srgbClr val="f26921"/>
                </a:solidFill>
                <a:latin typeface="TJVAMQ+Arial-BoldMT"/>
                <a:cs typeface="TJVAMQ+Arial-BoldMT"/>
              </a:rPr>
              <a:t>th</a:t>
            </a:r>
            <a:r>
              <a:rPr dirty="0" sz="2400" baseline="29999" spc="205" b="1">
                <a:solidFill>
                  <a:srgbClr val="f26921"/>
                </a:solidFill>
                <a:latin typeface="TJVAMQ+Arial-BoldMT"/>
                <a:cs typeface="TJVAMQ+Arial-BoldMT"/>
              </a:rPr>
              <a:t> 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Globally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000584" y="2551993"/>
            <a:ext cx="349969" cy="11189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80%</a:t>
            </a:r>
          </a:p>
          <a:p>
            <a:pPr marL="0" marR="0">
              <a:lnSpc>
                <a:spcPts val="900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60%</a:t>
            </a:r>
          </a:p>
          <a:p>
            <a:pPr marL="0" marR="0">
              <a:lnSpc>
                <a:spcPts val="900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40%</a:t>
            </a:r>
          </a:p>
          <a:p>
            <a:pPr marL="0" marR="0">
              <a:lnSpc>
                <a:spcPts val="900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20%</a:t>
            </a:r>
          </a:p>
          <a:p>
            <a:pPr marL="53975" marR="0">
              <a:lnSpc>
                <a:spcPts val="900"/>
              </a:lnSpc>
              <a:spcBef>
                <a:spcPts val="1002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0%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494522" y="2558548"/>
            <a:ext cx="43675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68.0%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772904" y="2599974"/>
            <a:ext cx="596541" cy="4737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3.1%</a:t>
            </a:r>
          </a:p>
          <a:p>
            <a:pPr marL="217959" marR="0">
              <a:lnSpc>
                <a:spcPts val="900"/>
              </a:lnSpc>
              <a:spcBef>
                <a:spcPts val="163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1.5%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487761" y="2595481"/>
            <a:ext cx="402025" cy="446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443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2.7%</a:t>
            </a:r>
          </a:p>
          <a:p>
            <a:pPr marL="0" marR="0">
              <a:lnSpc>
                <a:spcPts val="900"/>
              </a:lnSpc>
              <a:spcBef>
                <a:spcPts val="1419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1.7%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098504" y="2588586"/>
            <a:ext cx="450281" cy="3825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3.0%</a:t>
            </a:r>
          </a:p>
          <a:p>
            <a:pPr marL="71699" marR="0">
              <a:lnSpc>
                <a:spcPts val="900"/>
              </a:lnSpc>
              <a:spcBef>
                <a:spcPts val="912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2.0%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877652" y="2702628"/>
            <a:ext cx="615913" cy="6245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1385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1.2%</a:t>
            </a:r>
          </a:p>
          <a:p>
            <a:pPr marL="237331" marR="0">
              <a:lnSpc>
                <a:spcPts val="900"/>
              </a:lnSpc>
              <a:spcBef>
                <a:spcPts val="156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1.1%</a:t>
            </a:r>
          </a:p>
          <a:p>
            <a:pPr marL="0" marR="0">
              <a:lnSpc>
                <a:spcPts val="1000"/>
              </a:lnSpc>
              <a:spcBef>
                <a:spcPts val="206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67333" y="2802299"/>
            <a:ext cx="292037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2%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466886" y="2806894"/>
            <a:ext cx="378823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2.8%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170114" y="2860601"/>
            <a:ext cx="436754" cy="948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43.0%</a:t>
            </a:r>
          </a:p>
          <a:p>
            <a:pPr marL="20636" marR="0">
              <a:lnSpc>
                <a:spcPts val="900"/>
              </a:lnSpc>
              <a:spcBef>
                <a:spcPts val="537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32328" y="2898390"/>
            <a:ext cx="378823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0.1%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275523" y="2957265"/>
            <a:ext cx="413816" cy="369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-0.9%</a:t>
            </a:r>
          </a:p>
          <a:p>
            <a:pPr marL="1986" marR="0">
              <a:lnSpc>
                <a:spcPts val="1000"/>
              </a:lnSpc>
              <a:spcBef>
                <a:spcPts val="71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67333" y="3008594"/>
            <a:ext cx="292037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0%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823673" y="2995407"/>
            <a:ext cx="436754" cy="8139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35.0%</a:t>
            </a:r>
          </a:p>
          <a:p>
            <a:pPr marL="42670" marR="0">
              <a:lnSpc>
                <a:spcPts val="900"/>
              </a:lnSpc>
              <a:spcBef>
                <a:spcPts val="4309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0521298" y="2990556"/>
            <a:ext cx="43675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34.0%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1196890" y="3008857"/>
            <a:ext cx="43675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31.9%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744128" y="3162086"/>
            <a:ext cx="409872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810890" y="3162086"/>
            <a:ext cx="409872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344271" y="3162086"/>
            <a:ext cx="409872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384046" y="3162086"/>
            <a:ext cx="46822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2024F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917427" y="3162086"/>
            <a:ext cx="46822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2025F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33996" y="3214889"/>
            <a:ext cx="327031" cy="3586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-2%</a:t>
            </a:r>
          </a:p>
          <a:p>
            <a:pPr marL="0" marR="0">
              <a:lnSpc>
                <a:spcPts val="900"/>
              </a:lnSpc>
              <a:spcBef>
                <a:spcPts val="724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-4%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6573522" y="3313469"/>
            <a:ext cx="923123" cy="1374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2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Oct’23,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Source: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IMF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740131" y="3417974"/>
            <a:ext cx="413816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-1.1%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3239280" y="3406122"/>
            <a:ext cx="585241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Inflation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149756" y="3514059"/>
            <a:ext cx="2081327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GDP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/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Capita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(current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US$)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258062" y="3581874"/>
            <a:ext cx="413816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-3.4%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3239280" y="3599648"/>
            <a:ext cx="104627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Real</a:t>
            </a:r>
            <a:r>
              <a:rPr dirty="0" sz="1000" spc="-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GDP</a:t>
            </a:r>
            <a:r>
              <a:rPr dirty="0" sz="1000" spc="-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Growth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8515159" y="3656992"/>
            <a:ext cx="38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0521297" y="3656992"/>
            <a:ext cx="436643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2024F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1039676" y="3656992"/>
            <a:ext cx="1184275" cy="2486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7212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2025F</a:t>
            </a:r>
          </a:p>
          <a:p>
            <a:pPr marL="0" marR="0">
              <a:lnSpc>
                <a:spcPts val="782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Sources: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MoF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and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statista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3947582" y="3745682"/>
            <a:ext cx="617129" cy="1374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2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Source: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IMF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6279715" y="3862955"/>
            <a:ext cx="1070545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26921"/>
                </a:solidFill>
                <a:latin typeface="TJVAMQ+Arial-BoldMT"/>
                <a:cs typeface="TJVAMQ+Arial-BoldMT"/>
              </a:rPr>
              <a:t>$21,270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644032" y="3914217"/>
            <a:ext cx="1295118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Overall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Balance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2852610" y="3914217"/>
            <a:ext cx="1353770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Current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Account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8807469" y="3942305"/>
            <a:ext cx="2252956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GDP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Composition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by</a:t>
            </a:r>
            <a:r>
              <a:rPr dirty="0" sz="1200" spc="2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Sector*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4981745" y="3984824"/>
            <a:ext cx="795101" cy="5574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c0aea8"/>
                </a:solidFill>
                <a:latin typeface="TJVAMQ+Arial-BoldMT"/>
                <a:cs typeface="TJVAMQ+Arial-BoldMT"/>
              </a:rPr>
              <a:t>$13,330</a:t>
            </a:r>
          </a:p>
          <a:p>
            <a:pPr marL="0" marR="0">
              <a:lnSpc>
                <a:spcPts val="1173"/>
              </a:lnSpc>
              <a:spcBef>
                <a:spcPts val="42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JMRWBN+ArialMT"/>
                <a:cs typeface="JMRWBN+ArialMT"/>
              </a:rPr>
              <a:t>World</a:t>
            </a:r>
          </a:p>
          <a:p>
            <a:pPr marL="0" marR="0">
              <a:lnSpc>
                <a:spcPts val="1173"/>
              </a:lnSpc>
              <a:spcBef>
                <a:spcPts val="86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JMRWBN+ArialMT"/>
                <a:cs typeface="JMRWBN+ArialMT"/>
              </a:rPr>
              <a:t>Average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815581" y="4122030"/>
            <a:ext cx="962917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7c24"/>
                </a:solidFill>
                <a:latin typeface="TJVAMQ+Arial-BoldMT"/>
                <a:cs typeface="TJVAMQ+Arial-BoldMT"/>
              </a:rPr>
              <a:t>6.2%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3031908" y="4122030"/>
            <a:ext cx="962917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7c24"/>
                </a:solidFill>
                <a:latin typeface="TJVAMQ+Arial-BoldMT"/>
                <a:cs typeface="TJVAMQ+Arial-BoldMT"/>
              </a:rPr>
              <a:t>5.1%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6833753" y="4159659"/>
            <a:ext cx="515531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JMRWBN+ArialMT"/>
                <a:cs typeface="JMRWBN+ArialMT"/>
              </a:rPr>
              <a:t>Oman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8824471" y="4209166"/>
            <a:ext cx="1641923" cy="5710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64935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Hotels</a:t>
            </a:r>
            <a:r>
              <a:rPr dirty="0" sz="9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Agriculture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900" spc="74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Restaurants,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1%</a:t>
            </a:r>
          </a:p>
          <a:p>
            <a:pPr marL="66675" marR="0">
              <a:lnSpc>
                <a:spcPts val="900"/>
              </a:lnSpc>
              <a:spcBef>
                <a:spcPts val="18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Forestry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</a:p>
          <a:p>
            <a:pPr marL="51593" marR="0">
              <a:lnSpc>
                <a:spcPts val="900"/>
              </a:lnSpc>
              <a:spcBef>
                <a:spcPts val="13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Fishing,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2%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7944229" y="4265252"/>
            <a:ext cx="69481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Real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Estate,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7808498" y="4402412"/>
            <a:ext cx="960787" cy="7010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0643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Professional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</a:p>
          <a:p>
            <a:pPr marL="136525" marR="0">
              <a:lnSpc>
                <a:spcPts val="900"/>
              </a:lnSpc>
              <a:spcBef>
                <a:spcPts val="18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Technical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</a:p>
          <a:p>
            <a:pPr marL="64293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Administrative</a:t>
            </a:r>
          </a:p>
          <a:p>
            <a:pPr marL="0" marR="0">
              <a:lnSpc>
                <a:spcPts val="90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Activities,</a:t>
            </a:r>
          </a:p>
          <a:p>
            <a:pPr marL="337343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5%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10384430" y="4444521"/>
            <a:ext cx="853688" cy="289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Services,</a:t>
            </a:r>
          </a:p>
          <a:p>
            <a:pPr marL="282575" marR="0">
              <a:lnSpc>
                <a:spcPts val="900"/>
              </a:lnSpc>
              <a:spcBef>
                <a:spcPts val="18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9%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3751172" y="4472265"/>
            <a:ext cx="864093" cy="1374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2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2023,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Source: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IMF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6623243" y="4482370"/>
            <a:ext cx="864093" cy="1374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2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2023,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Source: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IMF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701364" y="4663030"/>
            <a:ext cx="341896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Current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Account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Balance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vs.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Overall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Balance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5189603" y="4676581"/>
            <a:ext cx="2004366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FDI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Net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Inflow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(%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to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GDP)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2464507" y="4908827"/>
            <a:ext cx="378823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7.4%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6619440" y="4920013"/>
            <a:ext cx="731341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26921"/>
                </a:solidFill>
                <a:latin typeface="TJVAMQ+Arial-BoldMT"/>
                <a:cs typeface="TJVAMQ+Arial-BoldMT"/>
              </a:rPr>
              <a:t>3.2%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11098000" y="4896301"/>
            <a:ext cx="826295" cy="289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2075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Petroleum</a:t>
            </a:r>
          </a:p>
          <a:p>
            <a:pPr marL="0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Activities,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36%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364417" y="4925529"/>
            <a:ext cx="349969" cy="3864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10%</a:t>
            </a:r>
          </a:p>
          <a:p>
            <a:pPr marL="53975" marR="0">
              <a:lnSpc>
                <a:spcPts val="900"/>
              </a:lnSpc>
              <a:spcBef>
                <a:spcPts val="943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5%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2279681" y="4977659"/>
            <a:ext cx="378823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6.4%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3077568" y="4959929"/>
            <a:ext cx="378823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6.2%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3575080" y="4968048"/>
            <a:ext cx="378823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5.9%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5034541" y="4992189"/>
            <a:ext cx="61555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c0aea8"/>
                </a:solidFill>
                <a:latin typeface="TJVAMQ+Arial-BoldMT"/>
                <a:cs typeface="TJVAMQ+Arial-BoldMT"/>
              </a:rPr>
              <a:t>1.7%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2802593" y="5016510"/>
            <a:ext cx="378823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5.1%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3337999" y="5038871"/>
            <a:ext cx="378823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5.4%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4119645" y="5104815"/>
            <a:ext cx="378823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4.1%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3871112" y="5147601"/>
            <a:ext cx="378823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2.3%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6833752" y="5254817"/>
            <a:ext cx="515531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JMRWBN+ArialMT"/>
                <a:cs typeface="JMRWBN+ArialMT"/>
              </a:rPr>
              <a:t>Oman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7839719" y="5238695"/>
            <a:ext cx="147780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Financial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Intermediation,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6%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5034541" y="5269015"/>
            <a:ext cx="625425" cy="3323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World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Average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418392" y="5393714"/>
            <a:ext cx="292037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0%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6108401" y="5461329"/>
            <a:ext cx="1367040" cy="1374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2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2022,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Source: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The</a:t>
            </a:r>
            <a:r>
              <a:rPr dirty="0" sz="700" spc="19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World</a:t>
            </a:r>
            <a:r>
              <a:rPr dirty="0" sz="700" spc="19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Bank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7778870" y="5501971"/>
            <a:ext cx="1706061" cy="4267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3518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Transportation,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Storage,</a:t>
            </a:r>
          </a:p>
          <a:p>
            <a:pPr marL="194468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Telecommunications</a:t>
            </a:r>
            <a:r>
              <a:rPr dirty="0" sz="9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dirty="0" sz="9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Activities,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6%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791827" y="5547206"/>
            <a:ext cx="409872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1318487" y="5547206"/>
            <a:ext cx="409872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1845147" y="5547206"/>
            <a:ext cx="409872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2371807" y="5547206"/>
            <a:ext cx="409872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2898468" y="5547206"/>
            <a:ext cx="409872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3394965" y="5547206"/>
            <a:ext cx="471884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2024E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3924800" y="5547206"/>
            <a:ext cx="46822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2025F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385055" y="5627806"/>
            <a:ext cx="32703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-5%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2013577" y="5699293"/>
            <a:ext cx="413816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-3.1%</a:t>
            </a:r>
          </a:p>
        </p:txBody>
      </p:sp>
      <p:sp>
        <p:nvSpPr>
          <p:cNvPr id="98" name="object 98"/>
          <p:cNvSpPr txBox="1"/>
          <p:nvPr/>
        </p:nvSpPr>
        <p:spPr>
          <a:xfrm>
            <a:off x="5203097" y="5647080"/>
            <a:ext cx="1979219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Budget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Surplus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/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JVAMQ+Arial-BoldMT"/>
                <a:cs typeface="TJVAMQ+Arial-BoldMT"/>
              </a:rPr>
              <a:t>(Deficit)</a:t>
            </a:r>
          </a:p>
        </p:txBody>
      </p:sp>
      <p:sp>
        <p:nvSpPr>
          <p:cNvPr id="99" name="object 99"/>
          <p:cNvSpPr txBox="1"/>
          <p:nvPr/>
        </p:nvSpPr>
        <p:spPr>
          <a:xfrm>
            <a:off x="948806" y="5723851"/>
            <a:ext cx="413816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-4.8%</a:t>
            </a:r>
          </a:p>
        </p:txBody>
      </p:sp>
      <p:sp>
        <p:nvSpPr>
          <p:cNvPr id="100" name="object 100"/>
          <p:cNvSpPr txBox="1"/>
          <p:nvPr/>
        </p:nvSpPr>
        <p:spPr>
          <a:xfrm>
            <a:off x="660924" y="5747508"/>
            <a:ext cx="413816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-4.6%</a:t>
            </a:r>
          </a:p>
        </p:txBody>
      </p:sp>
      <p:sp>
        <p:nvSpPr>
          <p:cNvPr id="101" name="object 101"/>
          <p:cNvSpPr txBox="1"/>
          <p:nvPr/>
        </p:nvSpPr>
        <p:spPr>
          <a:xfrm>
            <a:off x="1702794" y="5751942"/>
            <a:ext cx="413816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-5.4%</a:t>
            </a:r>
          </a:p>
        </p:txBody>
      </p:sp>
      <p:sp>
        <p:nvSpPr>
          <p:cNvPr id="102" name="object 102"/>
          <p:cNvSpPr txBox="1"/>
          <p:nvPr/>
        </p:nvSpPr>
        <p:spPr>
          <a:xfrm>
            <a:off x="331080" y="5861898"/>
            <a:ext cx="384962" cy="6205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-10%</a:t>
            </a:r>
          </a:p>
          <a:p>
            <a:pPr marL="0" marR="0">
              <a:lnSpc>
                <a:spcPts val="900"/>
              </a:lnSpc>
              <a:spcBef>
                <a:spcPts val="943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-15%</a:t>
            </a:r>
          </a:p>
          <a:p>
            <a:pPr marL="0" marR="0">
              <a:lnSpc>
                <a:spcPts val="900"/>
              </a:lnSpc>
              <a:spcBef>
                <a:spcPts val="993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-20%</a:t>
            </a:r>
          </a:p>
        </p:txBody>
      </p:sp>
      <p:sp>
        <p:nvSpPr>
          <p:cNvPr id="103" name="object 103"/>
          <p:cNvSpPr txBox="1"/>
          <p:nvPr/>
        </p:nvSpPr>
        <p:spPr>
          <a:xfrm>
            <a:off x="4981082" y="5862953"/>
            <a:ext cx="863393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c0aea8"/>
                </a:solidFill>
                <a:latin typeface="TJVAMQ+Arial-BoldMT"/>
                <a:cs typeface="TJVAMQ+Arial-BoldMT"/>
              </a:rPr>
              <a:t>$2.42</a:t>
            </a:r>
            <a:r>
              <a:rPr dirty="0" sz="1400" b="1">
                <a:solidFill>
                  <a:srgbClr val="c0aea8"/>
                </a:solidFill>
                <a:latin typeface="TJVAMQ+Arial-BoldMT"/>
                <a:cs typeface="TJVAMQ+Arial-BoldMT"/>
              </a:rPr>
              <a:t> </a:t>
            </a:r>
            <a:r>
              <a:rPr dirty="0" sz="1400" b="1">
                <a:solidFill>
                  <a:srgbClr val="c0aea8"/>
                </a:solidFill>
                <a:latin typeface="TJVAMQ+Arial-BoldMT"/>
                <a:cs typeface="TJVAMQ+Arial-BoldMT"/>
              </a:rPr>
              <a:t>bn</a:t>
            </a:r>
          </a:p>
        </p:txBody>
      </p:sp>
      <p:sp>
        <p:nvSpPr>
          <p:cNvPr id="104" name="object 104"/>
          <p:cNvSpPr txBox="1"/>
          <p:nvPr/>
        </p:nvSpPr>
        <p:spPr>
          <a:xfrm>
            <a:off x="8456673" y="6032818"/>
            <a:ext cx="903104" cy="289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8581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Wholesale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</a:p>
          <a:p>
            <a:pPr marL="0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Retail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Trade,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8%</a:t>
            </a:r>
          </a:p>
        </p:txBody>
      </p:sp>
      <p:sp>
        <p:nvSpPr>
          <p:cNvPr id="105" name="object 105"/>
          <p:cNvSpPr txBox="1"/>
          <p:nvPr/>
        </p:nvSpPr>
        <p:spPr>
          <a:xfrm>
            <a:off x="2796619" y="6055129"/>
            <a:ext cx="1431233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Current</a:t>
            </a:r>
            <a:r>
              <a:rPr dirty="0" sz="1000" spc="-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Account</a:t>
            </a:r>
            <a:r>
              <a:rPr dirty="0" sz="1000" spc="-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Balance</a:t>
            </a:r>
          </a:p>
        </p:txBody>
      </p:sp>
      <p:sp>
        <p:nvSpPr>
          <p:cNvPr id="106" name="object 106"/>
          <p:cNvSpPr txBox="1"/>
          <p:nvPr/>
        </p:nvSpPr>
        <p:spPr>
          <a:xfrm>
            <a:off x="4981082" y="6111004"/>
            <a:ext cx="1104900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2023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Preliminary</a:t>
            </a:r>
          </a:p>
        </p:txBody>
      </p:sp>
      <p:sp>
        <p:nvSpPr>
          <p:cNvPr id="107" name="object 107"/>
          <p:cNvSpPr txBox="1"/>
          <p:nvPr/>
        </p:nvSpPr>
        <p:spPr>
          <a:xfrm>
            <a:off x="6209013" y="6120094"/>
            <a:ext cx="1179171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26921"/>
                </a:solidFill>
                <a:latin typeface="TJVAMQ+Arial-BoldMT"/>
                <a:cs typeface="TJVAMQ+Arial-BoldMT"/>
              </a:rPr>
              <a:t>($1.66</a:t>
            </a:r>
            <a:r>
              <a:rPr dirty="0" sz="1800" b="1">
                <a:solidFill>
                  <a:srgbClr val="f26921"/>
                </a:solidFill>
                <a:latin typeface="TJVAMQ+Arial-BoldMT"/>
                <a:cs typeface="TJVAMQ+Arial-BoldMT"/>
              </a:rPr>
              <a:t> </a:t>
            </a:r>
            <a:r>
              <a:rPr dirty="0" sz="1600" b="1">
                <a:solidFill>
                  <a:srgbClr val="f26921"/>
                </a:solidFill>
                <a:latin typeface="TJVAMQ+Arial-BoldMT"/>
                <a:cs typeface="TJVAMQ+Arial-BoldMT"/>
              </a:rPr>
              <a:t>bn)</a:t>
            </a:r>
          </a:p>
        </p:txBody>
      </p:sp>
      <p:sp>
        <p:nvSpPr>
          <p:cNvPr id="108" name="object 108"/>
          <p:cNvSpPr txBox="1"/>
          <p:nvPr/>
        </p:nvSpPr>
        <p:spPr>
          <a:xfrm>
            <a:off x="10529784" y="6153297"/>
            <a:ext cx="1290581" cy="289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0343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Non-Petroleum</a:t>
            </a:r>
          </a:p>
          <a:p>
            <a:pPr marL="0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Industrial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Activities,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19%</a:t>
            </a:r>
          </a:p>
        </p:txBody>
      </p:sp>
      <p:sp>
        <p:nvSpPr>
          <p:cNvPr id="109" name="object 109"/>
          <p:cNvSpPr txBox="1"/>
          <p:nvPr/>
        </p:nvSpPr>
        <p:spPr>
          <a:xfrm>
            <a:off x="9274944" y="6179224"/>
            <a:ext cx="947828" cy="4267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8762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</a:p>
          <a:p>
            <a:pPr marL="0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Administration</a:t>
            </a:r>
            <a:r>
              <a:rPr dirty="0" sz="9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</a:p>
          <a:p>
            <a:pPr marL="111125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Defence,</a:t>
            </a:r>
            <a:r>
              <a:rPr dirty="0" sz="900" spc="-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8%</a:t>
            </a:r>
          </a:p>
        </p:txBody>
      </p:sp>
      <p:sp>
        <p:nvSpPr>
          <p:cNvPr id="110" name="object 110"/>
          <p:cNvSpPr txBox="1"/>
          <p:nvPr/>
        </p:nvSpPr>
        <p:spPr>
          <a:xfrm>
            <a:off x="1132933" y="6246574"/>
            <a:ext cx="873781" cy="1620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-16.2%</a:t>
            </a:r>
            <a:r>
              <a:rPr dirty="0" sz="900" spc="43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-15.7%</a:t>
            </a:r>
          </a:p>
        </p:txBody>
      </p:sp>
      <p:sp>
        <p:nvSpPr>
          <p:cNvPr id="111" name="object 111"/>
          <p:cNvSpPr txBox="1"/>
          <p:nvPr/>
        </p:nvSpPr>
        <p:spPr>
          <a:xfrm>
            <a:off x="2796619" y="6320070"/>
            <a:ext cx="1417663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Net</a:t>
            </a:r>
            <a:r>
              <a:rPr dirty="0" sz="1000" spc="-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Lending</a:t>
            </a:r>
            <a:r>
              <a:rPr dirty="0" sz="1000" spc="-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z="1000" spc="-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Borrowing</a:t>
            </a:r>
          </a:p>
        </p:txBody>
      </p:sp>
      <p:sp>
        <p:nvSpPr>
          <p:cNvPr id="112" name="object 112"/>
          <p:cNvSpPr txBox="1"/>
          <p:nvPr/>
        </p:nvSpPr>
        <p:spPr>
          <a:xfrm>
            <a:off x="6388400" y="6425696"/>
            <a:ext cx="1006240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2024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Projected</a:t>
            </a:r>
          </a:p>
        </p:txBody>
      </p:sp>
      <p:sp>
        <p:nvSpPr>
          <p:cNvPr id="113" name="object 113"/>
          <p:cNvSpPr txBox="1"/>
          <p:nvPr/>
        </p:nvSpPr>
        <p:spPr>
          <a:xfrm>
            <a:off x="3502429" y="6503390"/>
            <a:ext cx="617129" cy="1374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2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Source: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IMF</a:t>
            </a:r>
          </a:p>
        </p:txBody>
      </p:sp>
      <p:sp>
        <p:nvSpPr>
          <p:cNvPr id="114" name="object 114"/>
          <p:cNvSpPr txBox="1"/>
          <p:nvPr/>
        </p:nvSpPr>
        <p:spPr>
          <a:xfrm>
            <a:off x="10637724" y="6529486"/>
            <a:ext cx="903653" cy="1374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2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2022,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Source: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CBO</a:t>
            </a:r>
          </a:p>
        </p:txBody>
      </p:sp>
      <p:sp>
        <p:nvSpPr>
          <p:cNvPr id="115" name="object 115"/>
          <p:cNvSpPr txBox="1"/>
          <p:nvPr/>
        </p:nvSpPr>
        <p:spPr>
          <a:xfrm>
            <a:off x="6395288" y="6618728"/>
            <a:ext cx="641932" cy="1374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2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Source: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MoF</a:t>
            </a:r>
          </a:p>
        </p:txBody>
      </p:sp>
      <p:sp>
        <p:nvSpPr>
          <p:cNvPr id="116" name="object 116"/>
          <p:cNvSpPr txBox="1"/>
          <p:nvPr/>
        </p:nvSpPr>
        <p:spPr>
          <a:xfrm>
            <a:off x="7858014" y="6703414"/>
            <a:ext cx="4231130" cy="1374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2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*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Excluded: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Financial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Intermediation</a:t>
            </a:r>
            <a:r>
              <a:rPr dirty="0" sz="700" spc="19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Services</a:t>
            </a:r>
            <a:r>
              <a:rPr dirty="0" sz="700" spc="19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Indirectly</a:t>
            </a:r>
            <a:r>
              <a:rPr dirty="0" sz="700" spc="19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Measured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&amp;</a:t>
            </a:r>
            <a:r>
              <a:rPr dirty="0" sz="700" spc="212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Taxes</a:t>
            </a:r>
            <a:r>
              <a:rPr dirty="0" sz="700" spc="19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Less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Subsidies</a:t>
            </a:r>
            <a:r>
              <a:rPr dirty="0" sz="700" spc="19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on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Products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3883" y="97637"/>
            <a:ext cx="3756576" cy="10426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e6b01"/>
                </a:solidFill>
                <a:latin typeface="TJVAMQ+Arial-BoldMT"/>
                <a:cs typeface="TJVAMQ+Arial-BoldMT"/>
              </a:rPr>
              <a:t>Oman</a:t>
            </a:r>
            <a:r>
              <a:rPr dirty="0" sz="3600" b="1">
                <a:solidFill>
                  <a:srgbClr val="fe6b01"/>
                </a:solidFill>
                <a:latin typeface="TJVAMQ+Arial-BoldMT"/>
                <a:cs typeface="TJVAMQ+Arial-BoldMT"/>
              </a:rPr>
              <a:t> </a:t>
            </a:r>
            <a:r>
              <a:rPr dirty="0" sz="3600" b="1">
                <a:solidFill>
                  <a:srgbClr val="fe6b01"/>
                </a:solidFill>
                <a:latin typeface="TJVAMQ+Arial-BoldMT"/>
                <a:cs typeface="TJVAMQ+Arial-BoldMT"/>
              </a:rPr>
              <a:t>Economic</a:t>
            </a:r>
          </a:p>
          <a:p>
            <a:pPr marL="787399" marR="0">
              <a:lnSpc>
                <a:spcPts val="3887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e6b01"/>
                </a:solidFill>
                <a:latin typeface="TJVAMQ+Arial-BoldMT"/>
                <a:cs typeface="TJVAMQ+Arial-BoldMT"/>
              </a:rPr>
              <a:t>Overview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37425" y="1169929"/>
            <a:ext cx="217477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Revenues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Breakup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5960" y="1350935"/>
            <a:ext cx="3364489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Financial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Performance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Trend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(USD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bn)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5936" y="1604344"/>
            <a:ext cx="332531" cy="1957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262626"/>
                </a:solidFill>
                <a:latin typeface="Calibri"/>
                <a:cs typeface="Calibri"/>
              </a:rPr>
              <a:t>45.0</a:t>
            </a:r>
          </a:p>
          <a:p>
            <a:pPr marL="0" marR="0">
              <a:lnSpc>
                <a:spcPts val="800"/>
              </a:lnSpc>
              <a:spcBef>
                <a:spcPts val="3970"/>
              </a:spcBef>
              <a:spcAft>
                <a:spcPts val="0"/>
              </a:spcAft>
            </a:pPr>
            <a:r>
              <a:rPr dirty="0" sz="800">
                <a:solidFill>
                  <a:srgbClr val="262626"/>
                </a:solidFill>
                <a:latin typeface="Calibri"/>
                <a:cs typeface="Calibri"/>
              </a:rPr>
              <a:t>30.0</a:t>
            </a:r>
          </a:p>
          <a:p>
            <a:pPr marL="0" marR="0">
              <a:lnSpc>
                <a:spcPts val="800"/>
              </a:lnSpc>
              <a:spcBef>
                <a:spcPts val="3920"/>
              </a:spcBef>
              <a:spcAft>
                <a:spcPts val="0"/>
              </a:spcAft>
            </a:pPr>
            <a:r>
              <a:rPr dirty="0" sz="800">
                <a:solidFill>
                  <a:srgbClr val="262626"/>
                </a:solidFill>
                <a:latin typeface="Calibri"/>
                <a:cs typeface="Calibri"/>
              </a:rPr>
              <a:t>15.0</a:t>
            </a:r>
          </a:p>
          <a:p>
            <a:pPr marL="50800" marR="0">
              <a:lnSpc>
                <a:spcPts val="800"/>
              </a:lnSpc>
              <a:spcBef>
                <a:spcPts val="3970"/>
              </a:spcBef>
              <a:spcAft>
                <a:spcPts val="0"/>
              </a:spcAft>
            </a:pPr>
            <a:r>
              <a:rPr dirty="0" sz="800">
                <a:solidFill>
                  <a:srgbClr val="262626"/>
                </a:solidFill>
                <a:latin typeface="Calibri"/>
                <a:cs typeface="Calibri"/>
              </a:rPr>
              <a:t>0.0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31316" y="1693435"/>
            <a:ext cx="347100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3.0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32232" y="1714150"/>
            <a:ext cx="882054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5743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Non-</a:t>
            </a:r>
          </a:p>
          <a:p>
            <a:pPr marL="14913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hydrocarbon,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OMR</a:t>
            </a: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3520</a:t>
            </a:r>
            <a:r>
              <a:rPr dirty="0" sz="1000" spc="25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M,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90100" y="1752583"/>
            <a:ext cx="347100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2.4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50169" y="1780195"/>
            <a:ext cx="400081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37.6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349081" y="1818164"/>
            <a:ext cx="281037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262626"/>
                </a:solidFill>
                <a:latin typeface="Calibri"/>
                <a:cs typeface="Calibri"/>
              </a:rPr>
              <a:t>2.0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31057" y="1889580"/>
            <a:ext cx="615956" cy="4297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617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34.3</a:t>
            </a:r>
          </a:p>
          <a:p>
            <a:pPr marL="0" marR="0">
              <a:lnSpc>
                <a:spcPts val="1100"/>
              </a:lnSpc>
              <a:spcBef>
                <a:spcPts val="884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27.5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23550" y="1919488"/>
            <a:ext cx="400081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33.6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152001" y="1930299"/>
            <a:ext cx="400081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34.6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418618" y="1987767"/>
            <a:ext cx="400081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32.3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666190" y="1971173"/>
            <a:ext cx="400081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31.7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371524" y="2039361"/>
            <a:ext cx="882054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991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Oil</a:t>
            </a: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Revenue,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OMR</a:t>
            </a: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5915</a:t>
            </a:r>
            <a:r>
              <a:rPr dirty="0" sz="1000" spc="25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M,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916804" y="2094239"/>
            <a:ext cx="400081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29.3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097824" y="2154165"/>
            <a:ext cx="400081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29.1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646325" y="2274302"/>
            <a:ext cx="1092403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2024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Budgets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389840" y="2360347"/>
            <a:ext cx="400081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22.1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474914" y="2350724"/>
            <a:ext cx="393641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-3.2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352256" y="2352715"/>
            <a:ext cx="363636" cy="120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262626"/>
                </a:solidFill>
                <a:latin typeface="Calibri"/>
                <a:cs typeface="Calibri"/>
              </a:rPr>
              <a:t>-3.0</a:t>
            </a:r>
          </a:p>
          <a:p>
            <a:pPr marL="0" marR="0">
              <a:lnSpc>
                <a:spcPts val="800"/>
              </a:lnSpc>
              <a:spcBef>
                <a:spcPts val="3409"/>
              </a:spcBef>
              <a:spcAft>
                <a:spcPts val="0"/>
              </a:spcAft>
            </a:pPr>
            <a:r>
              <a:rPr dirty="0" sz="800">
                <a:solidFill>
                  <a:srgbClr val="262626"/>
                </a:solidFill>
                <a:latin typeface="Calibri"/>
                <a:cs typeface="Calibri"/>
              </a:rPr>
              <a:t>-8.0</a:t>
            </a:r>
          </a:p>
          <a:p>
            <a:pPr marL="0" marR="0">
              <a:lnSpc>
                <a:spcPts val="800"/>
              </a:lnSpc>
              <a:spcBef>
                <a:spcPts val="3409"/>
              </a:spcBef>
              <a:spcAft>
                <a:spcPts val="0"/>
              </a:spcAft>
            </a:pPr>
            <a:r>
              <a:rPr dirty="0" sz="800">
                <a:solidFill>
                  <a:srgbClr val="262626"/>
                </a:solidFill>
                <a:latin typeface="Calibri"/>
                <a:cs typeface="Calibri"/>
              </a:rPr>
              <a:t>-13.0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57348" y="2739321"/>
            <a:ext cx="393641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-6.8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247703" y="2732901"/>
            <a:ext cx="187983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JMRWBN+ArialMT"/>
                <a:cs typeface="JMRWBN+ArialMT"/>
              </a:rPr>
              <a:t>Projected</a:t>
            </a:r>
            <a:r>
              <a:rPr dirty="0" sz="16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JMRWBN+ArialMT"/>
                <a:cs typeface="JMRWBN+ArialMT"/>
              </a:rPr>
              <a:t>Revenue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53941" y="2980150"/>
            <a:ext cx="1465219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e6b01"/>
                </a:solidFill>
                <a:latin typeface="TJVAMQ+Arial-BoldMT"/>
                <a:cs typeface="TJVAMQ+Arial-BoldMT"/>
              </a:rPr>
              <a:t>OMR</a:t>
            </a:r>
            <a:r>
              <a:rPr dirty="0" sz="1400" spc="162" b="1">
                <a:solidFill>
                  <a:srgbClr val="fe6b01"/>
                </a:solidFill>
                <a:latin typeface="TJVAMQ+Arial-BoldMT"/>
                <a:cs typeface="TJVAMQ+Arial-BoldMT"/>
              </a:rPr>
              <a:t> </a:t>
            </a:r>
            <a:r>
              <a:rPr dirty="0" sz="2000" b="1">
                <a:solidFill>
                  <a:srgbClr val="fe6b01"/>
                </a:solidFill>
                <a:latin typeface="TJVAMQ+Arial-BoldMT"/>
                <a:cs typeface="TJVAMQ+Arial-BoldMT"/>
              </a:rPr>
              <a:t>11.0</a:t>
            </a:r>
            <a:r>
              <a:rPr dirty="0" sz="2000" spc="-122" b="1">
                <a:solidFill>
                  <a:srgbClr val="fe6b01"/>
                </a:solidFill>
                <a:latin typeface="TJVAMQ+Arial-BoldMT"/>
                <a:cs typeface="TJVAMQ+Arial-BoldMT"/>
              </a:rPr>
              <a:t> </a:t>
            </a:r>
            <a:r>
              <a:rPr dirty="0" sz="1800" b="1">
                <a:solidFill>
                  <a:srgbClr val="fe6b01"/>
                </a:solidFill>
                <a:latin typeface="TJVAMQ+Arial-BoldMT"/>
                <a:cs typeface="TJVAMQ+Arial-BoldMT"/>
              </a:rPr>
              <a:t>bn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715337" y="3239272"/>
            <a:ext cx="470689" cy="19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-11.5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521783" y="3345841"/>
            <a:ext cx="882054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766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Gas</a:t>
            </a: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Revenue,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OMR</a:t>
            </a: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1575</a:t>
            </a:r>
            <a:r>
              <a:rPr dirty="0" sz="1000" spc="25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bfbfbf"/>
                </a:solidFill>
                <a:latin typeface="Calibri"/>
                <a:cs typeface="Calibri"/>
              </a:rPr>
              <a:t>M,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111972" y="3424417"/>
            <a:ext cx="2150496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JMRWBN+ArialMT"/>
                <a:cs typeface="JMRWBN+ArialMT"/>
              </a:rPr>
              <a:t>Projected</a:t>
            </a:r>
            <a:r>
              <a:rPr dirty="0" sz="16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JMRWBN+ArialMT"/>
                <a:cs typeface="JMRWBN+ArialMT"/>
              </a:rPr>
              <a:t>Expenditure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04142" y="3578762"/>
            <a:ext cx="43561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159126" y="3578762"/>
            <a:ext cx="739068" cy="3970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3798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</a:p>
          <a:p>
            <a:pPr marL="0" marR="0">
              <a:lnSpc>
                <a:spcPts val="1100"/>
              </a:lnSpc>
              <a:spcBef>
                <a:spcPts val="626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Revenue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049592" y="3578762"/>
            <a:ext cx="621568" cy="3970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2116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2021</a:t>
            </a:r>
          </a:p>
          <a:p>
            <a:pPr marL="0" marR="0">
              <a:lnSpc>
                <a:spcPts val="1100"/>
              </a:lnSpc>
              <a:spcBef>
                <a:spcPts val="626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Expense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980491" y="3578762"/>
            <a:ext cx="43561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739275" y="3578762"/>
            <a:ext cx="43561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905253" y="3798015"/>
            <a:ext cx="1056532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Surplus</a:t>
            </a:r>
            <a:r>
              <a:rPr dirty="0" sz="11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z="1100" spc="-2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Deficit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53941" y="3671666"/>
            <a:ext cx="1465219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e6b01"/>
                </a:solidFill>
                <a:latin typeface="TJVAMQ+Arial-BoldMT"/>
                <a:cs typeface="TJVAMQ+Arial-BoldMT"/>
              </a:rPr>
              <a:t>OMR</a:t>
            </a:r>
            <a:r>
              <a:rPr dirty="0" sz="1400" spc="162" b="1">
                <a:solidFill>
                  <a:srgbClr val="fe6b01"/>
                </a:solidFill>
                <a:latin typeface="TJVAMQ+Arial-BoldMT"/>
                <a:cs typeface="TJVAMQ+Arial-BoldMT"/>
              </a:rPr>
              <a:t> </a:t>
            </a:r>
            <a:r>
              <a:rPr dirty="0" sz="2000" b="1">
                <a:solidFill>
                  <a:srgbClr val="fe6b01"/>
                </a:solidFill>
                <a:latin typeface="TJVAMQ+Arial-BoldMT"/>
                <a:cs typeface="TJVAMQ+Arial-BoldMT"/>
              </a:rPr>
              <a:t>11.7</a:t>
            </a:r>
            <a:r>
              <a:rPr dirty="0" sz="2000" spc="-122" b="1">
                <a:solidFill>
                  <a:srgbClr val="fe6b01"/>
                </a:solidFill>
                <a:latin typeface="TJVAMQ+Arial-BoldMT"/>
                <a:cs typeface="TJVAMQ+Arial-BoldMT"/>
              </a:rPr>
              <a:t> </a:t>
            </a:r>
            <a:r>
              <a:rPr dirty="0" sz="1800" b="1">
                <a:solidFill>
                  <a:srgbClr val="fe6b01"/>
                </a:solidFill>
                <a:latin typeface="TJVAMQ+Arial-BoldMT"/>
                <a:cs typeface="TJVAMQ+Arial-BoldMT"/>
              </a:rPr>
              <a:t>bn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912183" y="3965049"/>
            <a:ext cx="2394533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Investment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Spending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371528" y="4115933"/>
            <a:ext cx="1630848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JMRWBN+ArialMT"/>
                <a:cs typeface="JMRWBN+ArialMT"/>
              </a:rPr>
              <a:t>Projected</a:t>
            </a:r>
            <a:r>
              <a:rPr dirty="0" sz="16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JMRWBN+ArialMT"/>
                <a:cs typeface="JMRWBN+ArialMT"/>
              </a:rPr>
              <a:t>Deficit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232785" y="4290586"/>
            <a:ext cx="2429159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Revenue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Breakup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(USD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bn)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0958848" y="4273825"/>
            <a:ext cx="1287495" cy="289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8112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Oman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Investment</a:t>
            </a:r>
          </a:p>
          <a:p>
            <a:pPr marL="0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Authority,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OMR</a:t>
            </a:r>
            <a:r>
              <a:rPr dirty="0" sz="900" spc="1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1.25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bn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517578" y="4363182"/>
            <a:ext cx="1337946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e6b01"/>
                </a:solidFill>
                <a:latin typeface="TJVAMQ+Arial-BoldMT"/>
                <a:cs typeface="TJVAMQ+Arial-BoldMT"/>
              </a:rPr>
              <a:t>OMR</a:t>
            </a:r>
            <a:r>
              <a:rPr dirty="0" sz="1400" spc="162" b="1">
                <a:solidFill>
                  <a:srgbClr val="fe6b01"/>
                </a:solidFill>
                <a:latin typeface="TJVAMQ+Arial-BoldMT"/>
                <a:cs typeface="TJVAMQ+Arial-BoldMT"/>
              </a:rPr>
              <a:t> </a:t>
            </a:r>
            <a:r>
              <a:rPr dirty="0" sz="2000" b="1">
                <a:solidFill>
                  <a:srgbClr val="fe6b01"/>
                </a:solidFill>
                <a:latin typeface="TJVAMQ+Arial-BoldMT"/>
                <a:cs typeface="TJVAMQ+Arial-BoldMT"/>
              </a:rPr>
              <a:t>0.6</a:t>
            </a:r>
            <a:r>
              <a:rPr dirty="0" sz="2000" spc="-11" b="1">
                <a:solidFill>
                  <a:srgbClr val="fe6b01"/>
                </a:solidFill>
                <a:latin typeface="TJVAMQ+Arial-BoldMT"/>
                <a:cs typeface="TJVAMQ+Arial-BoldMT"/>
              </a:rPr>
              <a:t> </a:t>
            </a:r>
            <a:r>
              <a:rPr dirty="0" sz="1800" b="1">
                <a:solidFill>
                  <a:srgbClr val="fe6b01"/>
                </a:solidFill>
                <a:latin typeface="TJVAMQ+Arial-BoldMT"/>
                <a:cs typeface="TJVAMQ+Arial-BoldMT"/>
              </a:rPr>
              <a:t>bn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7521433" y="4434780"/>
            <a:ext cx="1593714" cy="4267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Development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budget,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Projects</a:t>
            </a:r>
          </a:p>
          <a:p>
            <a:pPr marL="49212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with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developmental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900" spc="10" b="1">
                <a:solidFill>
                  <a:srgbClr val="bfbfbf"/>
                </a:solidFill>
                <a:latin typeface="Calibri"/>
                <a:cs typeface="Calibri"/>
              </a:rPr>
              <a:t>impact,</a:t>
            </a:r>
          </a:p>
          <a:p>
            <a:pPr marL="412750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OMR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1.14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bn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19160" y="4626585"/>
            <a:ext cx="255389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262626"/>
                </a:solidFill>
                <a:latin typeface="Calibri"/>
                <a:cs typeface="Calibri"/>
              </a:rPr>
              <a:t>40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160148" y="4653219"/>
            <a:ext cx="377564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37.6</a:t>
            </a:r>
          </a:p>
          <a:p>
            <a:pPr marL="32543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8.6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908772" y="4807449"/>
            <a:ext cx="2556896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JMRWBN+ArialMT"/>
                <a:cs typeface="JMRWBN+ArialMT"/>
              </a:rPr>
              <a:t>Projected</a:t>
            </a:r>
            <a:r>
              <a:rPr dirty="0" sz="16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JMRWBN+ArialMT"/>
                <a:cs typeface="JMRWBN+ArialMT"/>
              </a:rPr>
              <a:t>average</a:t>
            </a:r>
            <a:r>
              <a:rPr dirty="0" sz="16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JMRWBN+ArialMT"/>
                <a:cs typeface="JMRWBN+ArialMT"/>
              </a:rPr>
              <a:t>oil</a:t>
            </a:r>
            <a:r>
              <a:rPr dirty="0" sz="16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JMRWBN+ArialMT"/>
                <a:cs typeface="JMRWBN+ArialMT"/>
              </a:rPr>
              <a:t>price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967402" y="4872234"/>
            <a:ext cx="377564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31.7</a:t>
            </a:r>
          </a:p>
          <a:p>
            <a:pPr marL="32543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8.6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371180" y="4971946"/>
            <a:ext cx="377564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29.1</a:t>
            </a:r>
          </a:p>
          <a:p>
            <a:pPr marL="32543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7.7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319160" y="5036089"/>
            <a:ext cx="255389" cy="13682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262626"/>
                </a:solidFill>
                <a:latin typeface="Calibri"/>
                <a:cs typeface="Calibri"/>
              </a:rPr>
              <a:t>30</a:t>
            </a:r>
          </a:p>
          <a:p>
            <a:pPr marL="0" marR="0">
              <a:lnSpc>
                <a:spcPts val="800"/>
              </a:lnSpc>
              <a:spcBef>
                <a:spcPts val="2424"/>
              </a:spcBef>
              <a:spcAft>
                <a:spcPts val="0"/>
              </a:spcAft>
            </a:pPr>
            <a:r>
              <a:rPr dirty="0" sz="800">
                <a:solidFill>
                  <a:srgbClr val="262626"/>
                </a:solidFill>
                <a:latin typeface="Calibri"/>
                <a:cs typeface="Calibri"/>
              </a:rPr>
              <a:t>20</a:t>
            </a:r>
          </a:p>
          <a:p>
            <a:pPr marL="0" marR="0">
              <a:lnSpc>
                <a:spcPts val="800"/>
              </a:lnSpc>
              <a:spcBef>
                <a:spcPts val="2424"/>
              </a:spcBef>
              <a:spcAft>
                <a:spcPts val="0"/>
              </a:spcAft>
            </a:pPr>
            <a:r>
              <a:rPr dirty="0" sz="800">
                <a:solidFill>
                  <a:srgbClr val="262626"/>
                </a:solidFill>
                <a:latin typeface="Calibri"/>
                <a:cs typeface="Calibri"/>
              </a:rPr>
              <a:t>10</a:t>
            </a:r>
          </a:p>
          <a:p>
            <a:pPr marL="50800" marR="0">
              <a:lnSpc>
                <a:spcPts val="800"/>
              </a:lnSpc>
              <a:spcBef>
                <a:spcPts val="2474"/>
              </a:spcBef>
              <a:spcAft>
                <a:spcPts val="0"/>
              </a:spcAft>
            </a:pPr>
            <a:r>
              <a:rPr dirty="0" sz="800">
                <a:solidFill>
                  <a:srgbClr val="262626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898578" y="5054698"/>
            <a:ext cx="576188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e6b01"/>
                </a:solidFill>
                <a:latin typeface="TJVAMQ+Arial-BoldMT"/>
                <a:cs typeface="TJVAMQ+Arial-BoldMT"/>
              </a:rPr>
              <a:t>$60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798519" y="5064468"/>
            <a:ext cx="377564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27.5</a:t>
            </a:r>
          </a:p>
          <a:p>
            <a:pPr marL="32543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6.7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585292" y="5286100"/>
            <a:ext cx="377564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22.1</a:t>
            </a:r>
          </a:p>
          <a:p>
            <a:pPr marL="32543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7.0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9555688" y="5280798"/>
            <a:ext cx="1128328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318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26921"/>
                </a:solidFill>
                <a:latin typeface="TJVAMQ+Arial-BoldMT"/>
                <a:cs typeface="TJVAMQ+Arial-BoldMT"/>
              </a:rPr>
              <a:t>Allocations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 b="1">
                <a:solidFill>
                  <a:srgbClr val="f26921"/>
                </a:solidFill>
                <a:latin typeface="TJVAMQ+Arial-BoldMT"/>
                <a:cs typeface="TJVAMQ+Arial-BoldMT"/>
              </a:rPr>
              <a:t>OMR</a:t>
            </a:r>
            <a:r>
              <a:rPr dirty="0" sz="1400" b="1">
                <a:solidFill>
                  <a:srgbClr val="f26921"/>
                </a:solidFill>
                <a:latin typeface="TJVAMQ+Arial-BoldMT"/>
                <a:cs typeface="TJVAMQ+Arial-BoldMT"/>
              </a:rPr>
              <a:t> </a:t>
            </a:r>
            <a:r>
              <a:rPr dirty="0" sz="1400" b="1">
                <a:solidFill>
                  <a:srgbClr val="f26921"/>
                </a:solidFill>
                <a:latin typeface="TJVAMQ+Arial-BoldMT"/>
                <a:cs typeface="TJVAMQ+Arial-BoldMT"/>
              </a:rPr>
              <a:t>3.9</a:t>
            </a:r>
            <a:r>
              <a:rPr dirty="0" sz="1400" b="1">
                <a:solidFill>
                  <a:srgbClr val="f26921"/>
                </a:solidFill>
                <a:latin typeface="TJVAMQ+Arial-BoldMT"/>
                <a:cs typeface="TJVAMQ+Arial-BoldMT"/>
              </a:rPr>
              <a:t> </a:t>
            </a:r>
            <a:r>
              <a:rPr dirty="0" sz="1400" b="1">
                <a:solidFill>
                  <a:srgbClr val="f26921"/>
                </a:solidFill>
                <a:latin typeface="TJVAMQ+Arial-BoldMT"/>
                <a:cs typeface="TJVAMQ+Arial-BoldMT"/>
              </a:rPr>
              <a:t>bn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157215" y="5498965"/>
            <a:ext cx="2060278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JMRWBN+ArialMT"/>
                <a:cs typeface="JMRWBN+ArialMT"/>
              </a:rPr>
              <a:t>Projected</a:t>
            </a:r>
            <a:r>
              <a:rPr dirty="0" sz="16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JMRWBN+ArialMT"/>
                <a:cs typeface="JMRWBN+ArialMT"/>
              </a:rPr>
              <a:t>average</a:t>
            </a:r>
            <a:r>
              <a:rPr dirty="0" sz="16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JMRWBN+ArialMT"/>
                <a:cs typeface="JMRWBN+ArialMT"/>
              </a:rPr>
              <a:t>oil</a:t>
            </a:r>
          </a:p>
          <a:p>
            <a:pPr marL="479425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JMRWBN+ArialMT"/>
                <a:cs typeface="JMRWBN+ArialMT"/>
              </a:rPr>
              <a:t>production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3133490" y="5572602"/>
            <a:ext cx="400081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29.0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3939590" y="5776409"/>
            <a:ext cx="400081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23.1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783720" y="5823422"/>
            <a:ext cx="400081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20.8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572688" y="5810499"/>
            <a:ext cx="1188753" cy="3077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88967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21.4</a:t>
            </a:r>
          </a:p>
          <a:p>
            <a:pPr marL="0" marR="0">
              <a:lnSpc>
                <a:spcPts val="1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15.1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5793009" y="5990054"/>
            <a:ext cx="788020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e6b01"/>
                </a:solidFill>
                <a:latin typeface="TJVAMQ+Arial-BoldMT"/>
                <a:cs typeface="TJVAMQ+Arial-BoldMT"/>
              </a:rPr>
              <a:t>1,031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5292947" y="6287184"/>
            <a:ext cx="1790104" cy="194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e6b01"/>
                </a:solidFill>
                <a:latin typeface="JMRWBN+ArialMT"/>
                <a:cs typeface="JMRWBN+ArialMT"/>
              </a:rPr>
              <a:t>(thousand</a:t>
            </a:r>
            <a:r>
              <a:rPr dirty="0" sz="1100">
                <a:solidFill>
                  <a:srgbClr val="fe6b01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e6b01"/>
                </a:solidFill>
                <a:latin typeface="JMRWBN+ArialMT"/>
                <a:cs typeface="JMRWBN+ArialMT"/>
              </a:rPr>
              <a:t>barrels</a:t>
            </a:r>
            <a:r>
              <a:rPr dirty="0" sz="1100">
                <a:solidFill>
                  <a:srgbClr val="fe6b01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e6b01"/>
                </a:solidFill>
                <a:latin typeface="JMRWBN+ArialMT"/>
                <a:cs typeface="JMRWBN+ArialMT"/>
              </a:rPr>
              <a:t>per</a:t>
            </a:r>
            <a:r>
              <a:rPr dirty="0" sz="1100">
                <a:solidFill>
                  <a:srgbClr val="fe6b01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e6b01"/>
                </a:solidFill>
                <a:latin typeface="JMRWBN+ArialMT"/>
                <a:cs typeface="JMRWBN+ArialMT"/>
              </a:rPr>
              <a:t>day)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8104364" y="6318296"/>
            <a:ext cx="1144487" cy="289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Energy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Development</a:t>
            </a:r>
          </a:p>
          <a:p>
            <a:pPr marL="14287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Oman,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OMR</a:t>
            </a:r>
            <a:r>
              <a:rPr dirty="0" sz="900" spc="1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1.50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bfbfbf"/>
                </a:solidFill>
                <a:latin typeface="Calibri"/>
                <a:cs typeface="Calibri"/>
              </a:rPr>
              <a:t>bn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766258" y="6421548"/>
            <a:ext cx="43561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555226" y="6421548"/>
            <a:ext cx="43561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2344193" y="6421548"/>
            <a:ext cx="43561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3133160" y="6421548"/>
            <a:ext cx="43561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3922128" y="6421548"/>
            <a:ext cx="43561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1231404" y="6646257"/>
            <a:ext cx="893601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Hydrocarbon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2450820" y="6646257"/>
            <a:ext cx="1159972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Non-hydrocarbon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10906799" y="6674553"/>
            <a:ext cx="1228725" cy="1374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2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Source: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Ministry</a:t>
            </a:r>
            <a:r>
              <a:rPr dirty="0" sz="700" spc="19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of</a:t>
            </a:r>
            <a:r>
              <a:rPr dirty="0" sz="700" spc="18">
                <a:solidFill>
                  <a:srgbClr val="ffffff"/>
                </a:solidFill>
                <a:latin typeface="JRUUDE+Arial-ItalicMT"/>
                <a:cs typeface="JRUUDE+Arial-ItalicMT"/>
              </a:rPr>
              <a:t> </a:t>
            </a:r>
            <a:r>
              <a:rPr dirty="0" sz="700">
                <a:solidFill>
                  <a:srgbClr val="ffffff"/>
                </a:solidFill>
                <a:latin typeface="JRUUDE+Arial-ItalicMT"/>
                <a:cs typeface="JRUUDE+Arial-ItalicMT"/>
              </a:rPr>
              <a:t>Finance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959477" y="45659"/>
            <a:ext cx="5701485" cy="7191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2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6900"/>
                </a:solidFill>
                <a:latin typeface="TJVAMQ+Arial-BoldMT"/>
                <a:cs typeface="TJVAMQ+Arial-BoldMT"/>
              </a:rPr>
              <a:t>Sohar</a:t>
            </a:r>
            <a:r>
              <a:rPr dirty="0" sz="4800" b="1">
                <a:solidFill>
                  <a:srgbClr val="ff6900"/>
                </a:solidFill>
                <a:latin typeface="TJVAMQ+Arial-BoldMT"/>
                <a:cs typeface="TJVAMQ+Arial-BoldMT"/>
              </a:rPr>
              <a:t> </a:t>
            </a:r>
            <a:r>
              <a:rPr dirty="0" sz="4800" b="1">
                <a:solidFill>
                  <a:srgbClr val="ff6900"/>
                </a:solidFill>
                <a:latin typeface="TJVAMQ+Arial-BoldMT"/>
                <a:cs typeface="TJVAMQ+Arial-BoldMT"/>
              </a:rPr>
              <a:t>International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70750" y="742485"/>
            <a:ext cx="1320440" cy="11101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We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Help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People</a:t>
            </a:r>
          </a:p>
          <a:p>
            <a:pPr marL="0" marR="0">
              <a:lnSpc>
                <a:spcPts val="268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2400" b="1">
                <a:solidFill>
                  <a:srgbClr val="f8700e"/>
                </a:solidFill>
                <a:latin typeface="TJVAMQ+Arial-BoldMT"/>
                <a:cs typeface="TJVAMQ+Arial-BoldMT"/>
              </a:rPr>
              <a:t>‘WIN’.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52162" y="1204783"/>
            <a:ext cx="6959229" cy="567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60883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To</a:t>
            </a: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be</a:t>
            </a: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a</a:t>
            </a: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World</a:t>
            </a: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Leading</a:t>
            </a: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Omani</a:t>
            </a: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Service</a:t>
            </a: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Company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that</a:t>
            </a: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helps</a:t>
            </a: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customers,</a:t>
            </a: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communities</a:t>
            </a: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and</a:t>
            </a: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people</a:t>
            </a: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to</a:t>
            </a: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prosper</a:t>
            </a: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and</a:t>
            </a: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800">
                <a:solidFill>
                  <a:srgbClr val="ffffff"/>
                </a:solidFill>
                <a:latin typeface="JMRWBN+ArialMT"/>
                <a:cs typeface="JMRWBN+ArialMT"/>
              </a:rPr>
              <a:t>grow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16219" y="2153732"/>
            <a:ext cx="1964435" cy="744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6b00"/>
                </a:solidFill>
                <a:latin typeface="JMRWBN+ArialMT"/>
                <a:cs typeface="JMRWBN+ArialMT"/>
              </a:rPr>
              <a:t>Re-Evaluate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2400">
                <a:solidFill>
                  <a:srgbClr val="ff6b00"/>
                </a:solidFill>
                <a:latin typeface="JMRWBN+ArialMT"/>
                <a:cs typeface="JMRWBN+ArialMT"/>
              </a:rPr>
              <a:t>Value</a:t>
            </a:r>
            <a:r>
              <a:rPr dirty="0" sz="2400">
                <a:solidFill>
                  <a:srgbClr val="ff6b00"/>
                </a:solidFill>
                <a:latin typeface="JMRWBN+ArialMT"/>
                <a:cs typeface="JMRWBN+ArialMT"/>
              </a:rPr>
              <a:t> </a:t>
            </a:r>
            <a:r>
              <a:rPr dirty="0" sz="2400">
                <a:solidFill>
                  <a:srgbClr val="ff6b00"/>
                </a:solidFill>
                <a:latin typeface="JMRWBN+ArialMT"/>
                <a:cs typeface="JMRWBN+ArialMT"/>
              </a:rPr>
              <a:t>Chains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38027" y="2211865"/>
            <a:ext cx="2912715" cy="744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6b00"/>
                </a:solidFill>
                <a:latin typeface="JMRWBN+ArialMT"/>
                <a:cs typeface="JMRWBN+ArialMT"/>
              </a:rPr>
              <a:t>Re-Imagine</a:t>
            </a:r>
            <a:r>
              <a:rPr dirty="0" sz="2400">
                <a:solidFill>
                  <a:srgbClr val="ff6b00"/>
                </a:solidFill>
                <a:latin typeface="JMRWBN+ArialMT"/>
                <a:cs typeface="JMRWBN+ArialMT"/>
              </a:rPr>
              <a:t> </a:t>
            </a:r>
            <a:r>
              <a:rPr dirty="0" sz="2400">
                <a:solidFill>
                  <a:srgbClr val="ff6b00"/>
                </a:solidFill>
                <a:latin typeface="JMRWBN+ArialMT"/>
                <a:cs typeface="JMRWBN+ArialMT"/>
              </a:rPr>
              <a:t>Banking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2400">
                <a:solidFill>
                  <a:srgbClr val="ff6b00"/>
                </a:solidFill>
                <a:latin typeface="JMRWBN+ArialMT"/>
                <a:cs typeface="JMRWBN+ArialMT"/>
              </a:rPr>
              <a:t>Business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07727" y="2357706"/>
            <a:ext cx="1510467" cy="759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  <a:r>
              <a:rPr dirty="0" sz="1650" spc="1214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JMRWBN+ArialMT"/>
                <a:cs typeface="JMRWBN+ArialMT"/>
              </a:rPr>
              <a:t>More</a:t>
            </a:r>
            <a:r>
              <a:rPr dirty="0" sz="16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JMRWBN+ArialMT"/>
                <a:cs typeface="JMRWBN+ArialMT"/>
              </a:rPr>
              <a:t>Vision</a:t>
            </a:r>
          </a:p>
          <a:p>
            <a:pPr marL="0" marR="0">
              <a:lnSpc>
                <a:spcPts val="184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  <a:r>
              <a:rPr dirty="0" sz="1650" spc="1214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JMRWBN+ArialMT"/>
                <a:cs typeface="JMRWBN+ArialMT"/>
              </a:rPr>
              <a:t>More</a:t>
            </a:r>
            <a:r>
              <a:rPr dirty="0" sz="16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JMRWBN+ArialMT"/>
                <a:cs typeface="JMRWBN+ArialMT"/>
              </a:rPr>
              <a:t>Value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  <a:r>
              <a:rPr dirty="0" sz="1650" spc="1214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JMRWBN+ArialMT"/>
                <a:cs typeface="JMRWBN+ArialMT"/>
              </a:rPr>
              <a:t>More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16219" y="3052157"/>
            <a:ext cx="207978" cy="2154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01969" y="3057905"/>
            <a:ext cx="1700910" cy="3912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BI,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Analytics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&amp;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Product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Development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93477" y="3094974"/>
            <a:ext cx="863897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JMRWBN+ArialMT"/>
                <a:cs typeface="JMRWBN+ArialMT"/>
              </a:rPr>
              <a:t>Velocity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738027" y="3110289"/>
            <a:ext cx="207978" cy="5812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</a:p>
          <a:p>
            <a:pPr marL="0" marR="0">
              <a:lnSpc>
                <a:spcPts val="1396"/>
              </a:lnSpc>
              <a:spcBef>
                <a:spcPts val="43"/>
              </a:spcBef>
              <a:spcAft>
                <a:spcPts val="0"/>
              </a:spcAft>
            </a:pPr>
            <a:r>
              <a:rPr dirty="0" sz="12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</a:p>
          <a:p>
            <a:pPr marL="0" marR="0">
              <a:lnSpc>
                <a:spcPts val="1396"/>
              </a:lnSpc>
              <a:spcBef>
                <a:spcPts val="93"/>
              </a:spcBef>
              <a:spcAft>
                <a:spcPts val="0"/>
              </a:spcAft>
            </a:pPr>
            <a:r>
              <a:rPr dirty="0" sz="12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023777" y="3116038"/>
            <a:ext cx="1829280" cy="574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Scope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–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beyond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banking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Ecosystem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Business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Model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616219" y="3417917"/>
            <a:ext cx="207978" cy="3983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</a:p>
          <a:p>
            <a:pPr marL="0" marR="0">
              <a:lnSpc>
                <a:spcPts val="1396"/>
              </a:lnSpc>
              <a:spcBef>
                <a:spcPts val="43"/>
              </a:spcBef>
              <a:spcAft>
                <a:spcPts val="0"/>
              </a:spcAft>
            </a:pPr>
            <a:r>
              <a:rPr dirty="0" sz="12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901969" y="3423665"/>
            <a:ext cx="1829079" cy="3912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Operations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Management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Distributions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&amp;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networks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39503" y="4011567"/>
            <a:ext cx="1578742" cy="759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  <a:r>
              <a:rPr dirty="0" sz="1650" spc="1214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JMRWBN+ArialMT"/>
                <a:cs typeface="JMRWBN+ArialMT"/>
              </a:rPr>
              <a:t>Sharp</a:t>
            </a:r>
          </a:p>
          <a:p>
            <a:pPr marL="0" marR="0">
              <a:lnSpc>
                <a:spcPts val="184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  <a:r>
              <a:rPr dirty="0" sz="1650" spc="1214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JMRWBN+ArialMT"/>
                <a:cs typeface="JMRWBN+ArialMT"/>
              </a:rPr>
              <a:t>Human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  <a:r>
              <a:rPr dirty="0" sz="1650" spc="1214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JMRWBN+ArialMT"/>
                <a:cs typeface="JMRWBN+ArialMT"/>
              </a:rPr>
              <a:t>Unstoppable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68655" y="5009122"/>
            <a:ext cx="2336643" cy="744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6b00"/>
                </a:solidFill>
                <a:latin typeface="JMRWBN+ArialMT"/>
                <a:cs typeface="JMRWBN+ArialMT"/>
              </a:rPr>
              <a:t>Re-connect</a:t>
            </a:r>
            <a:r>
              <a:rPr dirty="0" sz="2400">
                <a:solidFill>
                  <a:srgbClr val="ff6b00"/>
                </a:solidFill>
                <a:latin typeface="JMRWBN+ArialMT"/>
                <a:cs typeface="JMRWBN+ArialMT"/>
              </a:rPr>
              <a:t> </a:t>
            </a:r>
            <a:r>
              <a:rPr dirty="0" sz="2400">
                <a:solidFill>
                  <a:srgbClr val="ff6b00"/>
                </a:solidFill>
                <a:latin typeface="JMRWBN+ArialMT"/>
                <a:cs typeface="JMRWBN+ArialMT"/>
              </a:rPr>
              <a:t>with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2400">
                <a:solidFill>
                  <a:srgbClr val="ff6b00"/>
                </a:solidFill>
                <a:latin typeface="JMRWBN+ArialMT"/>
                <a:cs typeface="JMRWBN+ArialMT"/>
              </a:rPr>
              <a:t>Our</a:t>
            </a:r>
            <a:r>
              <a:rPr dirty="0" sz="2400">
                <a:solidFill>
                  <a:srgbClr val="ff6b00"/>
                </a:solidFill>
                <a:latin typeface="JMRWBN+ArialMT"/>
                <a:cs typeface="JMRWBN+ArialMT"/>
              </a:rPr>
              <a:t> </a:t>
            </a:r>
            <a:r>
              <a:rPr dirty="0" sz="2400">
                <a:solidFill>
                  <a:srgbClr val="ff6b00"/>
                </a:solidFill>
                <a:latin typeface="JMRWBN+ArialMT"/>
                <a:cs typeface="JMRWBN+ArialMT"/>
              </a:rPr>
              <a:t>Customers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806348" y="5071635"/>
            <a:ext cx="1880592" cy="744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6b00"/>
                </a:solidFill>
                <a:latin typeface="JMRWBN+ArialMT"/>
                <a:cs typeface="JMRWBN+ArialMT"/>
              </a:rPr>
              <a:t>Re-build</a:t>
            </a:r>
            <a:r>
              <a:rPr dirty="0" sz="2400">
                <a:solidFill>
                  <a:srgbClr val="ff6b00"/>
                </a:solidFill>
                <a:latin typeface="JMRWBN+ArialMT"/>
                <a:cs typeface="JMRWBN+ArialMT"/>
              </a:rPr>
              <a:t> </a:t>
            </a:r>
            <a:r>
              <a:rPr dirty="0" sz="2400">
                <a:solidFill>
                  <a:srgbClr val="ff6b00"/>
                </a:solidFill>
                <a:latin typeface="JMRWBN+ArialMT"/>
                <a:cs typeface="JMRWBN+ArialMT"/>
              </a:rPr>
              <a:t>the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2400">
                <a:solidFill>
                  <a:srgbClr val="ff6b00"/>
                </a:solidFill>
                <a:latin typeface="JMRWBN+ArialMT"/>
                <a:cs typeface="JMRWBN+ArialMT"/>
              </a:rPr>
              <a:t>Organization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539503" y="5634868"/>
            <a:ext cx="1978636" cy="101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  <a:r>
              <a:rPr dirty="0" sz="1450" spc="1339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Be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Straight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Up</a:t>
            </a:r>
          </a:p>
          <a:p>
            <a:pPr marL="0" marR="0">
              <a:lnSpc>
                <a:spcPts val="1619"/>
              </a:lnSpc>
              <a:spcBef>
                <a:spcPts val="396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  <a:r>
              <a:rPr dirty="0" sz="1450" spc="1339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Be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Open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Minded</a:t>
            </a:r>
          </a:p>
          <a:p>
            <a:pPr marL="0" marR="0">
              <a:lnSpc>
                <a:spcPts val="1619"/>
              </a:lnSpc>
              <a:spcBef>
                <a:spcPts val="446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  <a:r>
              <a:rPr dirty="0" sz="1450" spc="1339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Do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The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Right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Thing</a:t>
            </a:r>
          </a:p>
          <a:p>
            <a:pPr marL="0" marR="0">
              <a:lnSpc>
                <a:spcPts val="1619"/>
              </a:lnSpc>
              <a:spcBef>
                <a:spcPts val="396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  <a:r>
              <a:rPr dirty="0" sz="1450" spc="1339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Make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It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Better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768655" y="5907547"/>
            <a:ext cx="207978" cy="5812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</a:p>
          <a:p>
            <a:pPr marL="0" marR="0">
              <a:lnSpc>
                <a:spcPts val="1396"/>
              </a:lnSpc>
              <a:spcBef>
                <a:spcPts val="43"/>
              </a:spcBef>
              <a:spcAft>
                <a:spcPts val="0"/>
              </a:spcAft>
            </a:pPr>
            <a:r>
              <a:rPr dirty="0" sz="12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</a:p>
          <a:p>
            <a:pPr marL="0" marR="0">
              <a:lnSpc>
                <a:spcPts val="1396"/>
              </a:lnSpc>
              <a:spcBef>
                <a:spcPts val="93"/>
              </a:spcBef>
              <a:spcAft>
                <a:spcPts val="0"/>
              </a:spcAft>
            </a:pPr>
            <a:r>
              <a:rPr dirty="0" sz="12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054405" y="5913295"/>
            <a:ext cx="2608020" cy="574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Journeys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/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customer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experience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Engaging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&amp;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communicating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Managing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&amp;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leveraging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relationships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806348" y="5970060"/>
            <a:ext cx="207978" cy="3983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</a:p>
          <a:p>
            <a:pPr marL="0" marR="0">
              <a:lnSpc>
                <a:spcPts val="1396"/>
              </a:lnSpc>
              <a:spcBef>
                <a:spcPts val="43"/>
              </a:spcBef>
              <a:spcAft>
                <a:spcPts val="0"/>
              </a:spcAft>
            </a:pPr>
            <a:r>
              <a:rPr dirty="0" sz="12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092098" y="5975808"/>
            <a:ext cx="2395573" cy="574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Structure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&amp;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Alignment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Capabilities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–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People,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Systems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&amp;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Processes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806348" y="6518700"/>
            <a:ext cx="207978" cy="2154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092098" y="6524449"/>
            <a:ext cx="1803780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Learning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&amp;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200">
                <a:solidFill>
                  <a:srgbClr val="ffffff"/>
                </a:solidFill>
                <a:latin typeface="JMRWBN+ArialMT"/>
                <a:cs typeface="JMRWBN+ArialMT"/>
              </a:rPr>
              <a:t>development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75312" y="6539221"/>
            <a:ext cx="824483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e6b00"/>
                </a:solidFill>
                <a:latin typeface="CNPVLL+Calibri-Light"/>
                <a:cs typeface="CNPVLL+Calibri-Light"/>
              </a:rPr>
              <a:t>Values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36098" y="-9992"/>
            <a:ext cx="6395122" cy="8042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76608"/>
                </a:solidFill>
                <a:latin typeface="TJVAMQ+Arial-BoldMT"/>
                <a:cs typeface="TJVAMQ+Arial-BoldMT"/>
              </a:rPr>
              <a:t>Sohar</a:t>
            </a:r>
            <a:r>
              <a:rPr dirty="0" sz="5400" b="1">
                <a:solidFill>
                  <a:srgbClr val="f76608"/>
                </a:solidFill>
                <a:latin typeface="TJVAMQ+Arial-BoldMT"/>
                <a:cs typeface="TJVAMQ+Arial-BoldMT"/>
              </a:rPr>
              <a:t> </a:t>
            </a:r>
            <a:r>
              <a:rPr dirty="0" sz="5400" b="1">
                <a:solidFill>
                  <a:srgbClr val="f76608"/>
                </a:solidFill>
                <a:latin typeface="TJVAMQ+Arial-BoldMT"/>
                <a:cs typeface="TJVAMQ+Arial-BoldMT"/>
              </a:rPr>
              <a:t>International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20255" y="188324"/>
            <a:ext cx="541895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NPVLL+Calibri-Light"/>
                <a:cs typeface="CNPVLL+Calibri-Light"/>
              </a:rPr>
              <a:t>Oman’s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NPVLL+Calibri-Light"/>
                <a:cs typeface="CNPVLL+Calibri-Light"/>
              </a:rPr>
              <a:t>Vision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NPVLL+Calibri-Light"/>
                <a:cs typeface="CNPVLL+Calibri-Light"/>
              </a:rPr>
              <a:t>2040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13223" y="175868"/>
            <a:ext cx="818582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NPVLL+Calibri-Light"/>
                <a:cs typeface="CNPVLL+Calibri-Light"/>
              </a:rPr>
              <a:t>Strong</a:t>
            </a:r>
            <a:r>
              <a:rPr dirty="0" sz="10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000">
                <a:solidFill>
                  <a:srgbClr val="ffffff"/>
                </a:solidFill>
                <a:latin typeface="CNPVLL+Calibri-Light"/>
                <a:cs typeface="CNPVLL+Calibri-Light"/>
              </a:rPr>
              <a:t>Brand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NPVLL+Calibri-Light"/>
                <a:cs typeface="CNPVLL+Calibri-Light"/>
              </a:rPr>
              <a:t>Presence</a:t>
            </a:r>
            <a:r>
              <a:rPr dirty="0" sz="10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000">
                <a:solidFill>
                  <a:srgbClr val="ffffff"/>
                </a:solidFill>
                <a:latin typeface="CNPVLL+Calibri-Light"/>
                <a:cs typeface="CNPVLL+Calibri-Light"/>
              </a:rPr>
              <a:t>&amp;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NPVLL+Calibri-Light"/>
                <a:cs typeface="CNPVLL+Calibri-Light"/>
              </a:rPr>
              <a:t>Loyalty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1940" y="793622"/>
            <a:ext cx="922734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KGCNSR+Calibri-Light,Bold"/>
                <a:cs typeface="KGCNSR+Calibri-Light,Bold"/>
              </a:rPr>
              <a:t>Extensive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KGCNSR+Calibri-Light,Bold"/>
                <a:cs typeface="KGCNSR+Calibri-Light,Bold"/>
              </a:rPr>
              <a:t>Network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828458" y="809697"/>
            <a:ext cx="184549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26d26"/>
                </a:solidFill>
                <a:latin typeface="KGCNSR+Calibri-Light,Bold"/>
                <a:cs typeface="KGCNSR+Calibri-Light,Bold"/>
              </a:rPr>
              <a:t>Ownership</a:t>
            </a:r>
            <a:r>
              <a:rPr dirty="0" sz="1600" spc="-38">
                <a:solidFill>
                  <a:srgbClr val="f26d26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600">
                <a:solidFill>
                  <a:srgbClr val="f26d26"/>
                </a:solidFill>
                <a:latin typeface="KGCNSR+Calibri-Light,Bold"/>
                <a:cs typeface="KGCNSR+Calibri-Light,Bold"/>
              </a:rPr>
              <a:t>Structure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428129" y="1089047"/>
            <a:ext cx="1157330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Government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&amp;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Quasi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Govt.</a:t>
            </a: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26921"/>
                </a:solidFill>
                <a:latin typeface="KGCNSR+Calibri-Light,Bold"/>
                <a:cs typeface="KGCNSR+Calibri-Light,Bold"/>
              </a:rPr>
              <a:t>67%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65553" y="1515653"/>
            <a:ext cx="1693022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KGCNSR+Calibri-Light,Bold"/>
                <a:cs typeface="KGCNSR+Calibri-Light,Bold"/>
              </a:rPr>
              <a:t>Fastest</a:t>
            </a:r>
            <a:r>
              <a:rPr dirty="0" sz="1400" spc="-33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400">
                <a:solidFill>
                  <a:srgbClr val="ffffff"/>
                </a:solidFill>
                <a:latin typeface="KGCNSR+Calibri-Light,Bold"/>
                <a:cs typeface="KGCNSR+Calibri-Light,Bold"/>
              </a:rPr>
              <a:t>Growing</a:t>
            </a:r>
            <a:r>
              <a:rPr dirty="0" sz="1400" spc="-33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400">
                <a:solidFill>
                  <a:srgbClr val="ffffff"/>
                </a:solidFill>
                <a:latin typeface="KGCNSR+Calibri-Light,Bold"/>
                <a:cs typeface="KGCNSR+Calibri-Light,Bold"/>
              </a:rPr>
              <a:t>Bank</a:t>
            </a:r>
          </a:p>
          <a:p>
            <a:pPr marL="459922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KGCNSR+Calibri-Light,Bold"/>
                <a:cs typeface="KGCNSR+Calibri-Light,Bold"/>
              </a:rPr>
              <a:t>in</a:t>
            </a:r>
            <a:r>
              <a:rPr dirty="0" sz="1400" spc="-33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400">
                <a:solidFill>
                  <a:srgbClr val="ffffff"/>
                </a:solidFill>
                <a:latin typeface="KGCNSR+Calibri-Light,Bold"/>
                <a:cs typeface="KGCNSR+Calibri-Light,Bold"/>
              </a:rPr>
              <a:t>Oman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516921" y="1507652"/>
            <a:ext cx="1481815" cy="4372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KGCNSR+Calibri-Light,Bold"/>
                <a:cs typeface="KGCNSR+Calibri-Light,Bold"/>
              </a:rPr>
              <a:t>2</a:t>
            </a:r>
            <a:r>
              <a:rPr dirty="0" sz="1350" baseline="30000" spc="11">
                <a:solidFill>
                  <a:srgbClr val="ffffff"/>
                </a:solidFill>
                <a:latin typeface="KGCNSR+Calibri-Light,Bold"/>
                <a:cs typeface="KGCNSR+Calibri-Light,Bold"/>
              </a:rPr>
              <a:t>nd</a:t>
            </a:r>
            <a:r>
              <a:rPr dirty="0" sz="1350" baseline="30000" spc="-30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400">
                <a:solidFill>
                  <a:srgbClr val="ffffff"/>
                </a:solidFill>
                <a:latin typeface="KGCNSR+Calibri-Light,Bold"/>
                <a:cs typeface="KGCNSR+Calibri-Light,Bold"/>
              </a:rPr>
              <a:t>Largest</a:t>
            </a:r>
            <a:r>
              <a:rPr dirty="0" sz="1400" spc="-33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400">
                <a:solidFill>
                  <a:srgbClr val="ffffff"/>
                </a:solidFill>
                <a:latin typeface="KGCNSR+Calibri-Light,Bold"/>
                <a:cs typeface="KGCNSR+Calibri-Light,Bold"/>
              </a:rPr>
              <a:t>Bank</a:t>
            </a:r>
            <a:r>
              <a:rPr dirty="0" sz="1400" spc="-34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400">
                <a:solidFill>
                  <a:srgbClr val="ffffff"/>
                </a:solidFill>
                <a:latin typeface="KGCNSR+Calibri-Light,Bold"/>
                <a:cs typeface="KGCNSR+Calibri-Light,Bold"/>
              </a:rPr>
              <a:t>in</a:t>
            </a:r>
          </a:p>
          <a:p>
            <a:pPr marL="444636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KGCNSR+Calibri-Light,Bold"/>
                <a:cs typeface="KGCNSR+Calibri-Light,Bold"/>
              </a:rPr>
              <a:t>Oman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462009" y="1541872"/>
            <a:ext cx="982874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9311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KGCNSR+Calibri-Light,Bold"/>
                <a:cs typeface="KGCNSR+Calibri-Light,Bold"/>
              </a:rPr>
              <a:t>Oman’s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KGCNSR+Calibri-Light,Bold"/>
                <a:cs typeface="KGCNSR+Calibri-Light,Bold"/>
              </a:rPr>
              <a:t>Vision</a:t>
            </a:r>
            <a:r>
              <a:rPr dirty="0" sz="1400" spc="-33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400">
                <a:solidFill>
                  <a:srgbClr val="ffffff"/>
                </a:solidFill>
                <a:latin typeface="KGCNSR+Calibri-Light,Bold"/>
                <a:cs typeface="KGCNSR+Calibri-Light,Bold"/>
              </a:rPr>
              <a:t>2040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428129" y="1637687"/>
            <a:ext cx="116958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Institutions</a:t>
            </a:r>
            <a:r>
              <a:rPr dirty="0" sz="1200" spc="252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26921"/>
                </a:solidFill>
                <a:latin typeface="KGCNSR+Calibri-Light,Bold"/>
                <a:cs typeface="KGCNSR+Calibri-Light,Bold"/>
              </a:rPr>
              <a:t>23%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428129" y="2003447"/>
            <a:ext cx="84141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NPVLL+Calibri-Light"/>
                <a:cs typeface="CNPVLL+Calibri-Light"/>
              </a:rPr>
              <a:t>Other</a:t>
            </a:r>
            <a:r>
              <a:rPr dirty="0" sz="1200" spc="283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200">
                <a:solidFill>
                  <a:srgbClr val="f26921"/>
                </a:solidFill>
                <a:latin typeface="KGCNSR+Calibri-Light,Bold"/>
                <a:cs typeface="KGCNSR+Calibri-Light,Bold"/>
              </a:rPr>
              <a:t>10%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16280" y="2145688"/>
            <a:ext cx="5616466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NPVLL+Calibri-Light"/>
                <a:cs typeface="CNPVLL+Calibri-Light"/>
              </a:rPr>
              <a:t>Listed</a:t>
            </a:r>
            <a:r>
              <a:rPr dirty="0" sz="16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600">
                <a:solidFill>
                  <a:srgbClr val="ffffff"/>
                </a:solidFill>
                <a:latin typeface="CNPVLL+Calibri-Light"/>
                <a:cs typeface="CNPVLL+Calibri-Light"/>
              </a:rPr>
              <a:t>on</a:t>
            </a:r>
            <a:r>
              <a:rPr dirty="0" sz="16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600">
                <a:solidFill>
                  <a:srgbClr val="ffffff"/>
                </a:solidFill>
                <a:latin typeface="CNPVLL+Calibri-Light"/>
                <a:cs typeface="CNPVLL+Calibri-Light"/>
              </a:rPr>
              <a:t>Muscat</a:t>
            </a:r>
            <a:r>
              <a:rPr dirty="0" sz="16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600">
                <a:solidFill>
                  <a:srgbClr val="ffffff"/>
                </a:solidFill>
                <a:latin typeface="CNPVLL+Calibri-Light"/>
                <a:cs typeface="CNPVLL+Calibri-Light"/>
              </a:rPr>
              <a:t>Stock</a:t>
            </a:r>
            <a:r>
              <a:rPr dirty="0" sz="16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600">
                <a:solidFill>
                  <a:srgbClr val="ffffff"/>
                </a:solidFill>
                <a:latin typeface="CNPVLL+Calibri-Light"/>
                <a:cs typeface="CNPVLL+Calibri-Light"/>
              </a:rPr>
              <a:t>Exchange</a:t>
            </a:r>
            <a:r>
              <a:rPr dirty="0" sz="16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600">
                <a:solidFill>
                  <a:srgbClr val="ffffff"/>
                </a:solidFill>
                <a:latin typeface="CNPVLL+Calibri-Light"/>
                <a:cs typeface="CNPVLL+Calibri-Light"/>
              </a:rPr>
              <a:t>(MSX)</a:t>
            </a:r>
            <a:r>
              <a:rPr dirty="0" sz="1600" spc="-11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600">
                <a:solidFill>
                  <a:srgbClr val="ffffff"/>
                </a:solidFill>
                <a:latin typeface="CNPVLL+Calibri-Light"/>
                <a:cs typeface="CNPVLL+Calibri-Light"/>
              </a:rPr>
              <a:t>-</a:t>
            </a:r>
            <a:r>
              <a:rPr dirty="0" sz="16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600">
                <a:solidFill>
                  <a:srgbClr val="ffffff"/>
                </a:solidFill>
                <a:latin typeface="CNPVLL+Calibri-Light"/>
                <a:cs typeface="CNPVLL+Calibri-Light"/>
              </a:rPr>
              <a:t>Market</a:t>
            </a:r>
            <a:r>
              <a:rPr dirty="0" sz="16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600">
                <a:solidFill>
                  <a:srgbClr val="ffffff"/>
                </a:solidFill>
                <a:latin typeface="CNPVLL+Calibri-Light"/>
                <a:cs typeface="CNPVLL+Calibri-Light"/>
              </a:rPr>
              <a:t>Cap:</a:t>
            </a:r>
            <a:r>
              <a:rPr dirty="0" sz="1600" spc="-79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600">
                <a:solidFill>
                  <a:srgbClr val="ffc000"/>
                </a:solidFill>
                <a:latin typeface="CNPVLL+Calibri-Light"/>
                <a:cs typeface="CNPVLL+Calibri-Light"/>
              </a:rPr>
              <a:t>~</a:t>
            </a:r>
            <a:r>
              <a:rPr dirty="0" sz="1600">
                <a:solidFill>
                  <a:srgbClr val="ffc000"/>
                </a:solidFill>
                <a:latin typeface="CNPVLL+Calibri-Light"/>
                <a:cs typeface="CNPVLL+Calibri-Light"/>
              </a:rPr>
              <a:t> </a:t>
            </a:r>
            <a:r>
              <a:rPr dirty="0" sz="1600">
                <a:solidFill>
                  <a:srgbClr val="ffc000"/>
                </a:solidFill>
                <a:latin typeface="CNPVLL+Calibri-Light"/>
                <a:cs typeface="CNPVLL+Calibri-Light"/>
              </a:rPr>
              <a:t>USD</a:t>
            </a:r>
            <a:r>
              <a:rPr dirty="0" sz="1600">
                <a:solidFill>
                  <a:srgbClr val="ffc000"/>
                </a:solidFill>
                <a:latin typeface="CNPVLL+Calibri-Light"/>
                <a:cs typeface="CNPVLL+Calibri-Light"/>
              </a:rPr>
              <a:t> </a:t>
            </a:r>
            <a:r>
              <a:rPr dirty="0" sz="1600">
                <a:solidFill>
                  <a:srgbClr val="ffc000"/>
                </a:solidFill>
                <a:latin typeface="CNPVLL+Calibri-Light"/>
                <a:cs typeface="CNPVLL+Calibri-Light"/>
              </a:rPr>
              <a:t>1.7</a:t>
            </a:r>
            <a:r>
              <a:rPr dirty="0" sz="1600">
                <a:solidFill>
                  <a:srgbClr val="ffc000"/>
                </a:solidFill>
                <a:latin typeface="CNPVLL+Calibri-Light"/>
                <a:cs typeface="CNPVLL+Calibri-Light"/>
              </a:rPr>
              <a:t> </a:t>
            </a:r>
            <a:r>
              <a:rPr dirty="0" sz="1600">
                <a:solidFill>
                  <a:srgbClr val="ffc000"/>
                </a:solidFill>
                <a:latin typeface="CNPVLL+Calibri-Light"/>
                <a:cs typeface="CNPVLL+Calibri-Light"/>
              </a:rPr>
              <a:t>bn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624775" y="2332815"/>
            <a:ext cx="2272327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26d26"/>
                </a:solidFill>
                <a:latin typeface="KGCNSR+Calibri-Light,Bold"/>
                <a:cs typeface="KGCNSR+Calibri-Light,Bold"/>
              </a:rPr>
              <a:t>Extensive</a:t>
            </a:r>
            <a:r>
              <a:rPr dirty="0" sz="1600" spc="-37">
                <a:solidFill>
                  <a:srgbClr val="f26d26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600">
                <a:solidFill>
                  <a:srgbClr val="f26d26"/>
                </a:solidFill>
                <a:latin typeface="KGCNSR+Calibri-Light,Bold"/>
                <a:cs typeface="KGCNSR+Calibri-Light,Bold"/>
              </a:rPr>
              <a:t>Digital</a:t>
            </a:r>
            <a:r>
              <a:rPr dirty="0" sz="1600" spc="-38">
                <a:solidFill>
                  <a:srgbClr val="f26d26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600">
                <a:solidFill>
                  <a:srgbClr val="f26d26"/>
                </a:solidFill>
                <a:latin typeface="KGCNSR+Calibri-Light,Bold"/>
                <a:cs typeface="KGCNSR+Calibri-Light,Bold"/>
              </a:rPr>
              <a:t>Channels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869834" y="2389528"/>
            <a:ext cx="4301002" cy="5763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NPVLL+Calibri-Light"/>
                <a:cs typeface="CNPVLL+Calibri-Light"/>
              </a:rPr>
              <a:t>Top</a:t>
            </a:r>
            <a:r>
              <a:rPr dirty="0" sz="16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600">
                <a:solidFill>
                  <a:srgbClr val="ffffff"/>
                </a:solidFill>
                <a:latin typeface="CNPVLL+Calibri-Light"/>
                <a:cs typeface="CNPVLL+Calibri-Light"/>
              </a:rPr>
              <a:t>Ranked</a:t>
            </a:r>
            <a:r>
              <a:rPr dirty="0" sz="16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600">
                <a:solidFill>
                  <a:srgbClr val="ffffff"/>
                </a:solidFill>
                <a:latin typeface="CNPVLL+Calibri-Light"/>
                <a:cs typeface="CNPVLL+Calibri-Light"/>
              </a:rPr>
              <a:t>Bank</a:t>
            </a:r>
            <a:r>
              <a:rPr dirty="0" sz="16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600">
                <a:solidFill>
                  <a:srgbClr val="ffffff"/>
                </a:solidFill>
                <a:latin typeface="CNPVLL+Calibri-Light"/>
                <a:cs typeface="CNPVLL+Calibri-Light"/>
              </a:rPr>
              <a:t>in</a:t>
            </a:r>
            <a:r>
              <a:rPr dirty="0" sz="16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600">
                <a:solidFill>
                  <a:srgbClr val="ffffff"/>
                </a:solidFill>
                <a:latin typeface="CNPVLL+Calibri-Light"/>
                <a:cs typeface="CNPVLL+Calibri-Light"/>
              </a:rPr>
              <a:t>ROE</a:t>
            </a:r>
            <a:r>
              <a:rPr dirty="0" sz="16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600">
                <a:solidFill>
                  <a:srgbClr val="ffffff"/>
                </a:solidFill>
                <a:latin typeface="CNPVLL+Calibri-Light"/>
                <a:cs typeface="CNPVLL+Calibri-Light"/>
              </a:rPr>
              <a:t>in</a:t>
            </a:r>
            <a:r>
              <a:rPr dirty="0" sz="16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600">
                <a:solidFill>
                  <a:srgbClr val="ffffff"/>
                </a:solidFill>
                <a:latin typeface="CNPVLL+Calibri-Light"/>
                <a:cs typeface="CNPVLL+Calibri-Light"/>
              </a:rPr>
              <a:t>GCC</a:t>
            </a:r>
          </a:p>
          <a:p>
            <a:pPr marL="2689695" marR="0">
              <a:lnSpc>
                <a:spcPts val="1100"/>
              </a:lnSpc>
              <a:spcBef>
                <a:spcPts val="217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KGCNSR+Calibri-Light,Bold"/>
                <a:cs typeface="KGCNSR+Calibri-Light,Bold"/>
              </a:rPr>
              <a:t>Strong</a:t>
            </a:r>
            <a:r>
              <a:rPr dirty="0" sz="1100" spc="-26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100">
                <a:solidFill>
                  <a:srgbClr val="ffffff"/>
                </a:solidFill>
                <a:latin typeface="KGCNSR+Calibri-Light,Bold"/>
                <a:cs typeface="KGCNSR+Calibri-Light,Bold"/>
              </a:rPr>
              <a:t>domestic</a:t>
            </a:r>
            <a:r>
              <a:rPr dirty="0" sz="1100" spc="-26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100">
                <a:solidFill>
                  <a:srgbClr val="ffffff"/>
                </a:solidFill>
                <a:latin typeface="KGCNSR+Calibri-Light,Bold"/>
                <a:cs typeface="KGCNSR+Calibri-Light,Bold"/>
              </a:rPr>
              <a:t>presence</a:t>
            </a:r>
          </a:p>
          <a:p>
            <a:pPr marL="2689695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a)</a:t>
            </a: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Organic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89142" y="2595857"/>
            <a:ext cx="809513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KGCNSR+Calibri-Light,Bold"/>
                <a:cs typeface="KGCNSR+Calibri-Light,Bold"/>
              </a:rPr>
              <a:t>Branches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065033" y="2588257"/>
            <a:ext cx="55748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KGCNSR+Calibri-Light,Bold"/>
                <a:cs typeface="KGCNSR+Calibri-Light,Bold"/>
              </a:rPr>
              <a:t>ATMs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84244" y="2853585"/>
            <a:ext cx="2075399" cy="50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26d26"/>
                </a:solidFill>
                <a:latin typeface="KGCNSR+Calibri-Light,Bold"/>
                <a:cs typeface="KGCNSR+Calibri-Light,Bold"/>
              </a:rPr>
              <a:t>85</a:t>
            </a:r>
            <a:r>
              <a:rPr dirty="0" sz="3600" spc="5130">
                <a:solidFill>
                  <a:srgbClr val="f26d26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3600">
                <a:solidFill>
                  <a:srgbClr val="f26d26"/>
                </a:solidFill>
                <a:latin typeface="KGCNSR+Calibri-Light,Bold"/>
                <a:cs typeface="KGCNSR+Calibri-Light,Bold"/>
              </a:rPr>
              <a:t>168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559530" y="2955686"/>
            <a:ext cx="1410699" cy="345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b)</a:t>
            </a: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In-Organic</a:t>
            </a: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Growth</a:t>
            </a: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-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M&amp;A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333915" y="3119043"/>
            <a:ext cx="595988" cy="345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097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Mobile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Banking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383746" y="3142479"/>
            <a:ext cx="469112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Retail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293053" y="3143551"/>
            <a:ext cx="72245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Corporate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075771" y="3310119"/>
            <a:ext cx="2120192" cy="1788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Internet</a:t>
            </a: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Banking</a:t>
            </a:r>
            <a:r>
              <a:rPr dirty="0" sz="1100" spc="576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Internet</a:t>
            </a: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Banking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99483" y="3459977"/>
            <a:ext cx="2389861" cy="8811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39495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KGCNSR+Calibri-Light,Bold"/>
                <a:cs typeface="KGCNSR+Calibri-Light,Bold"/>
              </a:rPr>
              <a:t>Customers</a:t>
            </a:r>
          </a:p>
          <a:p>
            <a:pPr marL="0" marR="0">
              <a:lnSpc>
                <a:spcPts val="4400"/>
              </a:lnSpc>
              <a:spcBef>
                <a:spcPts val="838"/>
              </a:spcBef>
              <a:spcAft>
                <a:spcPts val="0"/>
              </a:spcAft>
            </a:pPr>
            <a:r>
              <a:rPr dirty="0" sz="4400">
                <a:solidFill>
                  <a:srgbClr val="f26d26"/>
                </a:solidFill>
                <a:latin typeface="KGCNSR+Calibri-Light,Bold"/>
                <a:cs typeface="KGCNSR+Calibri-Light,Bold"/>
              </a:rPr>
              <a:t>520,000</a:t>
            </a:r>
            <a:r>
              <a:rPr dirty="0" sz="4400" spc="-105">
                <a:solidFill>
                  <a:srgbClr val="f26d26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4400">
                <a:solidFill>
                  <a:srgbClr val="f26d26"/>
                </a:solidFill>
                <a:latin typeface="KGCNSR+Calibri-Light,Bold"/>
                <a:cs typeface="KGCNSR+Calibri-Light,Bold"/>
              </a:rPr>
              <a:t>+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589654" y="3984960"/>
            <a:ext cx="128156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Transaction</a:t>
            </a: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Banking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180033" y="3992415"/>
            <a:ext cx="396192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H2H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808809" y="4342320"/>
            <a:ext cx="186653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26d26"/>
                </a:solidFill>
                <a:latin typeface="KGCNSR+Calibri-Light,Bold"/>
                <a:cs typeface="KGCNSR+Calibri-Light,Bold"/>
              </a:rPr>
              <a:t>The</a:t>
            </a:r>
            <a:r>
              <a:rPr dirty="0" sz="1600" spc="-38">
                <a:solidFill>
                  <a:srgbClr val="f26d26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600">
                <a:solidFill>
                  <a:srgbClr val="f26d26"/>
                </a:solidFill>
                <a:latin typeface="KGCNSR+Calibri-Light,Bold"/>
                <a:cs typeface="KGCNSR+Calibri-Light,Bold"/>
              </a:rPr>
              <a:t>winning</a:t>
            </a:r>
            <a:r>
              <a:rPr dirty="0" sz="1600" spc="-38">
                <a:solidFill>
                  <a:srgbClr val="f26d26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600">
                <a:solidFill>
                  <a:srgbClr val="f26d26"/>
                </a:solidFill>
                <a:latin typeface="KGCNSR+Calibri-Light,Bold"/>
                <a:cs typeface="KGCNSR+Calibri-Light,Bold"/>
              </a:rPr>
              <a:t>Formula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11078" y="4433229"/>
            <a:ext cx="1004367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KGCNSR+Calibri-Light,Bold"/>
                <a:cs typeface="KGCNSR+Calibri-Light,Bold"/>
              </a:rPr>
              <a:t>Total</a:t>
            </a:r>
            <a:r>
              <a:rPr dirty="0" sz="1400" spc="-33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400">
                <a:solidFill>
                  <a:srgbClr val="ffffff"/>
                </a:solidFill>
                <a:latin typeface="KGCNSR+Calibri-Light,Bold"/>
                <a:cs typeface="KGCNSR+Calibri-Light,Bold"/>
              </a:rPr>
              <a:t>Assets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789082" y="4433229"/>
            <a:ext cx="1116989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KGCNSR+Calibri-Light,Bold"/>
                <a:cs typeface="KGCNSR+Calibri-Light,Bold"/>
              </a:rPr>
              <a:t>Market</a:t>
            </a:r>
            <a:r>
              <a:rPr dirty="0" sz="1400" spc="-33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400">
                <a:solidFill>
                  <a:srgbClr val="ffffff"/>
                </a:solidFill>
                <a:latin typeface="KGCNSR+Calibri-Light,Bold"/>
                <a:cs typeface="KGCNSR+Calibri-Light,Bold"/>
              </a:rPr>
              <a:t>Share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17187" y="4698557"/>
            <a:ext cx="2300120" cy="1043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26d26"/>
                </a:solidFill>
                <a:latin typeface="KGCNSR+Calibri-Light,Bold"/>
                <a:cs typeface="KGCNSR+Calibri-Light,Bold"/>
              </a:rPr>
              <a:t>6.7B</a:t>
            </a:r>
            <a:r>
              <a:rPr dirty="0" sz="3600" spc="3312">
                <a:solidFill>
                  <a:srgbClr val="f26d26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3600">
                <a:solidFill>
                  <a:srgbClr val="f26d26"/>
                </a:solidFill>
                <a:latin typeface="KGCNSR+Calibri-Light,Bold"/>
                <a:cs typeface="KGCNSR+Calibri-Light,Bold"/>
              </a:rPr>
              <a:t>~</a:t>
            </a:r>
            <a:r>
              <a:rPr dirty="0" sz="3600" spc="-86">
                <a:solidFill>
                  <a:srgbClr val="f26d26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3600">
                <a:solidFill>
                  <a:srgbClr val="f26d26"/>
                </a:solidFill>
                <a:latin typeface="KGCNSR+Calibri-Light,Bold"/>
                <a:cs typeface="KGCNSR+Calibri-Light,Bold"/>
              </a:rPr>
              <a:t>18</a:t>
            </a:r>
          </a:p>
          <a:p>
            <a:pPr marL="1588588" marR="0">
              <a:lnSpc>
                <a:spcPts val="3600"/>
              </a:lnSpc>
              <a:spcBef>
                <a:spcPts val="720"/>
              </a:spcBef>
              <a:spcAft>
                <a:spcPts val="0"/>
              </a:spcAft>
            </a:pPr>
            <a:r>
              <a:rPr dirty="0" sz="3600">
                <a:solidFill>
                  <a:srgbClr val="f26d26"/>
                </a:solidFill>
                <a:latin typeface="KGCNSR+Calibri-Light,Bold"/>
                <a:cs typeface="KGCNSR+Calibri-Light,Bold"/>
              </a:rPr>
              <a:t>%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0696860" y="4774102"/>
            <a:ext cx="1095598" cy="64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NPVLL+Calibri-Light"/>
                <a:cs typeface="CNPVLL+Calibri-Light"/>
              </a:rPr>
              <a:t>Creating</a:t>
            </a:r>
            <a:r>
              <a:rPr dirty="0" sz="14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400">
                <a:solidFill>
                  <a:srgbClr val="ffffff"/>
                </a:solidFill>
                <a:latin typeface="CNPVLL+Calibri-Light"/>
                <a:cs typeface="CNPVLL+Calibri-Light"/>
              </a:rPr>
              <a:t>an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NPVLL+Calibri-Light"/>
                <a:cs typeface="CNPVLL+Calibri-Light"/>
              </a:rPr>
              <a:t>Ecosystem</a:t>
            </a:r>
            <a:r>
              <a:rPr dirty="0" sz="14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400">
                <a:solidFill>
                  <a:srgbClr val="ffffff"/>
                </a:solidFill>
                <a:latin typeface="CNPVLL+Calibri-Light"/>
                <a:cs typeface="CNPVLL+Calibri-Light"/>
              </a:rPr>
              <a:t>of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NPVLL+Calibri-Light"/>
                <a:cs typeface="CNPVLL+Calibri-Light"/>
              </a:rPr>
              <a:t>Services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23354" y="5295252"/>
            <a:ext cx="1167410" cy="5798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KGCNSR+Calibri-Light,Bold"/>
                <a:cs typeface="KGCNSR+Calibri-Light,Bold"/>
              </a:rPr>
              <a:t>Business</a:t>
            </a:r>
            <a:r>
              <a:rPr dirty="0" sz="1400" spc="-33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400">
                <a:solidFill>
                  <a:srgbClr val="ffffff"/>
                </a:solidFill>
                <a:latin typeface="KGCNSR+Calibri-Light,Bold"/>
                <a:cs typeface="KGCNSR+Calibri-Light,Bold"/>
              </a:rPr>
              <a:t>Lines</a:t>
            </a:r>
          </a:p>
          <a:p>
            <a:pPr marL="429418" marR="0">
              <a:lnSpc>
                <a:spcPts val="2400"/>
              </a:lnSpc>
              <a:spcBef>
                <a:spcPts val="466"/>
              </a:spcBef>
              <a:spcAft>
                <a:spcPts val="0"/>
              </a:spcAft>
            </a:pPr>
            <a:r>
              <a:rPr dirty="0" sz="2400">
                <a:solidFill>
                  <a:srgbClr val="f26d26"/>
                </a:solidFill>
                <a:latin typeface="KGCNSR+Calibri-Light,Bold"/>
                <a:cs typeface="KGCNSR+Calibri-Light,Bold"/>
              </a:rPr>
              <a:t>6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845472" y="5295252"/>
            <a:ext cx="996701" cy="5798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444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KGCNSR+Calibri-Light,Bold"/>
                <a:cs typeface="KGCNSR+Calibri-Light,Bold"/>
              </a:rPr>
              <a:t>Employees</a:t>
            </a:r>
          </a:p>
          <a:p>
            <a:pPr marL="0" marR="0">
              <a:lnSpc>
                <a:spcPts val="2400"/>
              </a:lnSpc>
              <a:spcBef>
                <a:spcPts val="466"/>
              </a:spcBef>
              <a:spcAft>
                <a:spcPts val="0"/>
              </a:spcAft>
            </a:pPr>
            <a:r>
              <a:rPr dirty="0" sz="2400">
                <a:solidFill>
                  <a:srgbClr val="f26d26"/>
                </a:solidFill>
                <a:latin typeface="KGCNSR+Calibri-Light,Bold"/>
                <a:cs typeface="KGCNSR+Calibri-Light,Bold"/>
              </a:rPr>
              <a:t>1,582+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26543" y="5972404"/>
            <a:ext cx="771053" cy="64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KGCNSR+Calibri-Light,Bold"/>
                <a:cs typeface="KGCNSR+Calibri-Light,Bold"/>
              </a:rPr>
              <a:t>Moody’s</a:t>
            </a:r>
          </a:p>
          <a:p>
            <a:pPr marL="169998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KGCNSR+Calibri-Light,Bold"/>
                <a:cs typeface="KGCNSR+Calibri-Light,Bold"/>
              </a:rPr>
              <a:t>Ba1</a:t>
            </a:r>
          </a:p>
          <a:p>
            <a:pPr marL="32394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f26d26"/>
                </a:solidFill>
                <a:latin typeface="KGCNSR+Calibri-Light,Bold"/>
                <a:cs typeface="KGCNSR+Calibri-Light,Bold"/>
              </a:rPr>
              <a:t>(Stable)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993416" y="5969130"/>
            <a:ext cx="700732" cy="6426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9001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KGCNSR+Calibri-Light,Bold"/>
                <a:cs typeface="KGCNSR+Calibri-Light,Bold"/>
              </a:rPr>
              <a:t>Fitch</a:t>
            </a:r>
          </a:p>
          <a:p>
            <a:pPr marL="177291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KGCNSR+Calibri-Light,Bold"/>
                <a:cs typeface="KGCNSR+Calibri-Light,Bold"/>
              </a:rPr>
              <a:t>BB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f26d26"/>
                </a:solidFill>
                <a:latin typeface="KGCNSR+Calibri-Light,Bold"/>
                <a:cs typeface="KGCNSR+Calibri-Light,Bold"/>
              </a:rPr>
              <a:t>(Stable)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481707" y="6259106"/>
            <a:ext cx="2153842" cy="345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KGCNSR+Calibri-Light,Bold"/>
                <a:cs typeface="KGCNSR+Calibri-Light,Bold"/>
              </a:rPr>
              <a:t>Internationalization</a:t>
            </a:r>
            <a:r>
              <a:rPr dirty="0" sz="1100" spc="-26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100">
                <a:solidFill>
                  <a:srgbClr val="ffffff"/>
                </a:solidFill>
                <a:latin typeface="KGCNSR+Calibri-Light,Bold"/>
                <a:cs typeface="KGCNSR+Calibri-Light,Bold"/>
              </a:rPr>
              <a:t>of</a:t>
            </a:r>
            <a:r>
              <a:rPr dirty="0" sz="1100" spc="-26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100">
                <a:solidFill>
                  <a:srgbClr val="ffffff"/>
                </a:solidFill>
                <a:latin typeface="KGCNSR+Calibri-Light,Bold"/>
                <a:cs typeface="KGCNSR+Calibri-Light,Bold"/>
              </a:rPr>
              <a:t>Our</a:t>
            </a:r>
            <a:r>
              <a:rPr dirty="0" sz="1100" spc="-26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100">
                <a:solidFill>
                  <a:srgbClr val="ffffff"/>
                </a:solidFill>
                <a:latin typeface="KGCNSR+Calibri-Light,Bold"/>
                <a:cs typeface="KGCNSR+Calibri-Light,Bold"/>
              </a:rPr>
              <a:t>Business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a)</a:t>
            </a: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Kingdom</a:t>
            </a: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of</a:t>
            </a: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Saudi</a:t>
            </a: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Arabia</a:t>
            </a: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 </a:t>
            </a:r>
            <a:r>
              <a:rPr dirty="0" sz="1100">
                <a:solidFill>
                  <a:srgbClr val="ffffff"/>
                </a:solidFill>
                <a:latin typeface="CNPVLL+Calibri-Light"/>
                <a:cs typeface="CNPVLL+Calibri-Light"/>
              </a:rPr>
              <a:t>(2023)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72668" y="240208"/>
            <a:ext cx="5189470" cy="819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7429"/>
                </a:solidFill>
                <a:latin typeface="JMRWBN+ArialMT"/>
                <a:cs typeface="JMRWBN+ArialMT"/>
              </a:rPr>
              <a:t>Robust</a:t>
            </a:r>
            <a:r>
              <a:rPr dirty="0" sz="2800">
                <a:solidFill>
                  <a:srgbClr val="ff7429"/>
                </a:solidFill>
                <a:latin typeface="JMRWBN+ArialMT"/>
                <a:cs typeface="JMRWBN+ArialMT"/>
              </a:rPr>
              <a:t> </a:t>
            </a:r>
            <a:r>
              <a:rPr dirty="0" sz="2800">
                <a:solidFill>
                  <a:srgbClr val="ff7429"/>
                </a:solidFill>
                <a:latin typeface="JMRWBN+ArialMT"/>
                <a:cs typeface="JMRWBN+ArialMT"/>
              </a:rPr>
              <a:t>Governance</a:t>
            </a:r>
            <a:r>
              <a:rPr dirty="0" sz="2800">
                <a:solidFill>
                  <a:srgbClr val="ff7429"/>
                </a:solidFill>
                <a:latin typeface="JMRWBN+ArialMT"/>
                <a:cs typeface="JMRWBN+ArialMT"/>
              </a:rPr>
              <a:t> </a:t>
            </a:r>
            <a:r>
              <a:rPr dirty="0" sz="2800">
                <a:solidFill>
                  <a:srgbClr val="ff7429"/>
                </a:solidFill>
                <a:latin typeface="JMRWBN+ArialMT"/>
                <a:cs typeface="JMRWBN+ArialMT"/>
              </a:rPr>
              <a:t>Structure</a:t>
            </a:r>
            <a:r>
              <a:rPr dirty="0" sz="2800">
                <a:solidFill>
                  <a:srgbClr val="ff7429"/>
                </a:solidFill>
                <a:latin typeface="JMRWBN+ArialMT"/>
                <a:cs typeface="JMRWBN+ArialMT"/>
              </a:rPr>
              <a:t> </a:t>
            </a:r>
            <a:r>
              <a:rPr dirty="0" sz="2800">
                <a:solidFill>
                  <a:srgbClr val="ff7429"/>
                </a:solidFill>
                <a:latin typeface="JMRWBN+ArialMT"/>
                <a:cs typeface="JMRWBN+ArialMT"/>
              </a:rPr>
              <a:t>&amp;</a:t>
            </a:r>
          </a:p>
          <a:p>
            <a:pPr marL="146843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>
                <a:solidFill>
                  <a:srgbClr val="ff7429"/>
                </a:solidFill>
                <a:latin typeface="JMRWBN+ArialMT"/>
                <a:cs typeface="JMRWBN+ArialMT"/>
              </a:rPr>
              <a:t>Risk</a:t>
            </a:r>
            <a:r>
              <a:rPr dirty="0" sz="2800">
                <a:solidFill>
                  <a:srgbClr val="ff7429"/>
                </a:solidFill>
                <a:latin typeface="JMRWBN+ArialMT"/>
                <a:cs typeface="JMRWBN+ArialMT"/>
              </a:rPr>
              <a:t> </a:t>
            </a:r>
            <a:r>
              <a:rPr dirty="0" sz="2800">
                <a:solidFill>
                  <a:srgbClr val="ff7429"/>
                </a:solidFill>
                <a:latin typeface="JMRWBN+ArialMT"/>
                <a:cs typeface="JMRWBN+ArialMT"/>
              </a:rPr>
              <a:t>Management</a:t>
            </a:r>
            <a:r>
              <a:rPr dirty="0" sz="2800">
                <a:solidFill>
                  <a:srgbClr val="ff7429"/>
                </a:solidFill>
                <a:latin typeface="JMRWBN+ArialMT"/>
                <a:cs typeface="JMRWBN+ArialMT"/>
              </a:rPr>
              <a:t> </a:t>
            </a:r>
            <a:r>
              <a:rPr dirty="0" sz="2800">
                <a:solidFill>
                  <a:srgbClr val="ff7429"/>
                </a:solidFill>
                <a:latin typeface="JMRWBN+ArialMT"/>
                <a:cs typeface="JMRWBN+ArialMT"/>
              </a:rPr>
              <a:t>Framework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02742" y="1851069"/>
            <a:ext cx="2758492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KGCNSR+Calibri-Light,Bold"/>
                <a:cs typeface="KGCNSR+Calibri-Light,Bold"/>
              </a:rPr>
              <a:t>Board</a:t>
            </a:r>
            <a:r>
              <a:rPr dirty="0" sz="2800" spc="-66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2800">
                <a:solidFill>
                  <a:srgbClr val="ffffff"/>
                </a:solidFill>
                <a:latin typeface="KGCNSR+Calibri-Light,Bold"/>
                <a:cs typeface="KGCNSR+Calibri-Light,Bold"/>
              </a:rPr>
              <a:t>of</a:t>
            </a:r>
            <a:r>
              <a:rPr dirty="0" sz="2800" spc="-67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2800">
                <a:solidFill>
                  <a:srgbClr val="ffffff"/>
                </a:solidFill>
                <a:latin typeface="KGCNSR+Calibri-Light,Bold"/>
                <a:cs typeface="KGCNSR+Calibri-Light,Bold"/>
              </a:rPr>
              <a:t>Directors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33740" y="2848598"/>
            <a:ext cx="699120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KGCNSR+Calibri-Light,Bold"/>
                <a:cs typeface="KGCNSR+Calibri-Light,Bold"/>
              </a:rPr>
              <a:t>Board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82426" y="2972043"/>
            <a:ext cx="699120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KGCNSR+Calibri-Light,Bold"/>
                <a:cs typeface="KGCNSR+Calibri-Light,Bold"/>
              </a:rPr>
              <a:t>Board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28009" y="2972043"/>
            <a:ext cx="2547931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8185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KGCNSR+Calibri-Light,Bold"/>
                <a:cs typeface="KGCNSR+Calibri-Light,Bold"/>
              </a:rPr>
              <a:t>Executive,</a:t>
            </a:r>
            <a:r>
              <a:rPr dirty="0" sz="1800" spc="-43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800">
                <a:solidFill>
                  <a:srgbClr val="ffffff"/>
                </a:solidFill>
                <a:latin typeface="KGCNSR+Calibri-Light,Bold"/>
                <a:cs typeface="KGCNSR+Calibri-Light,Bold"/>
              </a:rPr>
              <a:t>Nomination</a:t>
            </a:r>
            <a:r>
              <a:rPr dirty="0" sz="1800" spc="-43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800">
                <a:solidFill>
                  <a:srgbClr val="ffffff"/>
                </a:solidFill>
                <a:latin typeface="KGCNSR+Calibri-Light,Bold"/>
                <a:cs typeface="KGCNSR+Calibri-Light,Bold"/>
              </a:rPr>
              <a:t>&amp;</a:t>
            </a:r>
          </a:p>
          <a:p>
            <a:pPr marL="0" marR="0">
              <a:lnSpc>
                <a:spcPts val="1800"/>
              </a:lnSpc>
              <a:spcBef>
                <a:spcPts val="90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KGCNSR+Calibri-Light,Bold"/>
                <a:cs typeface="KGCNSR+Calibri-Light,Bold"/>
              </a:rPr>
              <a:t>Remuneration</a:t>
            </a:r>
            <a:r>
              <a:rPr dirty="0" sz="1800" spc="-43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800">
                <a:solidFill>
                  <a:srgbClr val="ffffff"/>
                </a:solidFill>
                <a:latin typeface="KGCNSR+Calibri-Light,Bold"/>
                <a:cs typeface="KGCNSR+Calibri-Light,Bold"/>
              </a:rPr>
              <a:t>Committee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41220" y="2972043"/>
            <a:ext cx="699120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KGCNSR+Calibri-Light,Bold"/>
                <a:cs typeface="KGCNSR+Calibri-Light,Bold"/>
              </a:rPr>
              <a:t>Board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594499" y="3191498"/>
            <a:ext cx="1583825" cy="5135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KGCNSR+Calibri-Light,Bold"/>
                <a:cs typeface="KGCNSR+Calibri-Light,Bold"/>
              </a:rPr>
              <a:t>Credit</a:t>
            </a:r>
            <a:r>
              <a:rPr dirty="0" sz="1800" spc="-43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800">
                <a:solidFill>
                  <a:srgbClr val="ffffff"/>
                </a:solidFill>
                <a:latin typeface="KGCNSR+Calibri-Light,Bold"/>
                <a:cs typeface="KGCNSR+Calibri-Light,Bold"/>
              </a:rPr>
              <a:t>Approval</a:t>
            </a:r>
          </a:p>
          <a:p>
            <a:pPr marL="202195" marR="0">
              <a:lnSpc>
                <a:spcPts val="1800"/>
              </a:lnSpc>
              <a:spcBef>
                <a:spcPts val="14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KGCNSR+Calibri-Light,Bold"/>
                <a:cs typeface="KGCNSR+Calibri-Light,Bold"/>
              </a:rPr>
              <a:t>Committee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3124" y="3314943"/>
            <a:ext cx="1724514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KGCNSR+Calibri-Light,Bold"/>
                <a:cs typeface="KGCNSR+Calibri-Light,Bold"/>
              </a:rPr>
              <a:t>Audit</a:t>
            </a:r>
            <a:r>
              <a:rPr dirty="0" sz="1800" spc="-43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800">
                <a:solidFill>
                  <a:srgbClr val="ffffff"/>
                </a:solidFill>
                <a:latin typeface="KGCNSR+Calibri-Light,Bold"/>
                <a:cs typeface="KGCNSR+Calibri-Light,Bold"/>
              </a:rPr>
              <a:t>Committee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997006" y="3314943"/>
            <a:ext cx="1593984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KGCNSR+Calibri-Light,Bold"/>
                <a:cs typeface="KGCNSR+Calibri-Light,Bold"/>
              </a:rPr>
              <a:t>Risk</a:t>
            </a:r>
            <a:r>
              <a:rPr dirty="0" sz="1800" spc="-44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800">
                <a:solidFill>
                  <a:srgbClr val="ffffff"/>
                </a:solidFill>
                <a:latin typeface="KGCNSR+Calibri-Light,Bold"/>
                <a:cs typeface="KGCNSR+Calibri-Light,Bold"/>
              </a:rPr>
              <a:t>Committee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944882" y="4303362"/>
            <a:ext cx="4482085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26921"/>
                </a:solidFill>
                <a:latin typeface="KGCNSR+Calibri-Light,Bold"/>
                <a:cs typeface="KGCNSR+Calibri-Light,Bold"/>
              </a:rPr>
              <a:t>Key</a:t>
            </a:r>
            <a:r>
              <a:rPr dirty="0" sz="2800" spc="-68">
                <a:solidFill>
                  <a:srgbClr val="f26921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2800">
                <a:solidFill>
                  <a:srgbClr val="f26921"/>
                </a:solidFill>
                <a:latin typeface="KGCNSR+Calibri-Light,Bold"/>
                <a:cs typeface="KGCNSR+Calibri-Light,Bold"/>
              </a:rPr>
              <a:t>Management</a:t>
            </a:r>
            <a:r>
              <a:rPr dirty="0" sz="2800" spc="-67">
                <a:solidFill>
                  <a:srgbClr val="f26921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2800">
                <a:solidFill>
                  <a:srgbClr val="f26921"/>
                </a:solidFill>
                <a:latin typeface="KGCNSR+Calibri-Light,Bold"/>
                <a:cs typeface="KGCNSR+Calibri-Light,Bold"/>
              </a:rPr>
              <a:t>Committees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79814" y="5196661"/>
            <a:ext cx="1865717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4159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KGCNSR+Calibri-Light,Bold"/>
                <a:cs typeface="KGCNSR+Calibri-Light,Bold"/>
              </a:rPr>
              <a:t>Asset</a:t>
            </a:r>
            <a:r>
              <a:rPr dirty="0" sz="1800" spc="-43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800">
                <a:solidFill>
                  <a:srgbClr val="ffffff"/>
                </a:solidFill>
                <a:latin typeface="KGCNSR+Calibri-Light,Bold"/>
                <a:cs typeface="KGCNSR+Calibri-Light,Bold"/>
              </a:rPr>
              <a:t>&amp;</a:t>
            </a:r>
            <a:r>
              <a:rPr dirty="0" sz="1800" spc="-45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800">
                <a:solidFill>
                  <a:srgbClr val="ffffff"/>
                </a:solidFill>
                <a:latin typeface="KGCNSR+Calibri-Light,Bold"/>
                <a:cs typeface="KGCNSR+Calibri-Light,Bold"/>
              </a:rPr>
              <a:t>Liability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KGCNSR+Calibri-Light,Bold"/>
                <a:cs typeface="KGCNSR+Calibri-Light,Bold"/>
              </a:rPr>
              <a:t>Committee</a:t>
            </a:r>
            <a:r>
              <a:rPr dirty="0" sz="1800" spc="-43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800">
                <a:solidFill>
                  <a:srgbClr val="ffffff"/>
                </a:solidFill>
                <a:latin typeface="KGCNSR+Calibri-Light,Bold"/>
                <a:cs typeface="KGCNSR+Calibri-Light,Bold"/>
              </a:rPr>
              <a:t>(ALCO)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083235" y="5202696"/>
            <a:ext cx="1777477" cy="5135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6615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KGCNSR+Calibri-Light,Bold"/>
                <a:cs typeface="KGCNSR+Calibri-Light,Bold"/>
              </a:rPr>
              <a:t>Executive</a:t>
            </a:r>
            <a:r>
              <a:rPr dirty="0" sz="1800" spc="-42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800">
                <a:solidFill>
                  <a:srgbClr val="ffffff"/>
                </a:solidFill>
                <a:latin typeface="KGCNSR+Calibri-Light,Bold"/>
                <a:cs typeface="KGCNSR+Calibri-Light,Bold"/>
              </a:rPr>
              <a:t>Credit</a:t>
            </a:r>
          </a:p>
          <a:p>
            <a:pPr marL="0" marR="0">
              <a:lnSpc>
                <a:spcPts val="1800"/>
              </a:lnSpc>
              <a:spcBef>
                <a:spcPts val="14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KGCNSR+Calibri-Light,Bold"/>
                <a:cs typeface="KGCNSR+Calibri-Light,Bold"/>
              </a:rPr>
              <a:t>Committee</a:t>
            </a:r>
            <a:r>
              <a:rPr dirty="0" sz="1800" spc="363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800">
                <a:solidFill>
                  <a:srgbClr val="ffffff"/>
                </a:solidFill>
                <a:latin typeface="KGCNSR+Calibri-Light,Bold"/>
                <a:cs typeface="KGCNSR+Calibri-Light,Bold"/>
              </a:rPr>
              <a:t>(ECC)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821744" y="5196661"/>
            <a:ext cx="1808426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KGCNSR+Calibri-Light,Bold"/>
                <a:cs typeface="KGCNSR+Calibri-Light,Bold"/>
              </a:rPr>
              <a:t>Management</a:t>
            </a:r>
            <a:r>
              <a:rPr dirty="0" sz="1800" spc="-43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800">
                <a:solidFill>
                  <a:srgbClr val="ffffff"/>
                </a:solidFill>
                <a:latin typeface="KGCNSR+Calibri-Light,Bold"/>
                <a:cs typeface="KGCNSR+Calibri-Light,Bold"/>
              </a:rPr>
              <a:t>Risk</a:t>
            </a:r>
          </a:p>
          <a:p>
            <a:pPr marL="1916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KGCNSR+Calibri-Light,Bold"/>
                <a:cs typeface="KGCNSR+Calibri-Light,Bold"/>
              </a:rPr>
              <a:t>Committee</a:t>
            </a:r>
            <a:r>
              <a:rPr dirty="0" sz="1800" spc="-43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1800">
                <a:solidFill>
                  <a:srgbClr val="ffffff"/>
                </a:solidFill>
                <a:latin typeface="KGCNSR+Calibri-Light,Bold"/>
                <a:cs typeface="KGCNSR+Calibri-Light,Bold"/>
              </a:rPr>
              <a:t>(MRC)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524400" y="5196661"/>
            <a:ext cx="1191704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KGCNSR+Calibri-Light,Bold"/>
                <a:cs typeface="KGCNSR+Calibri-Light,Bold"/>
              </a:rPr>
              <a:t>Investment</a:t>
            </a:r>
          </a:p>
          <a:p>
            <a:pPr marL="4316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KGCNSR+Calibri-Light,Bold"/>
                <a:cs typeface="KGCNSR+Calibri-Light,Bold"/>
              </a:rPr>
              <a:t>Committee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3853" y="248112"/>
            <a:ext cx="639034" cy="16585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</a:p>
          <a:p>
            <a:pPr marL="23756" marR="0">
              <a:lnSpc>
                <a:spcPts val="1800"/>
              </a:lnSpc>
              <a:spcBef>
                <a:spcPts val="9159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54382" y="371189"/>
            <a:ext cx="1289023" cy="7713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d0d0d0"/>
                </a:solidFill>
                <a:latin typeface="Calibri"/>
                <a:cs typeface="Calibri"/>
              </a:rPr>
              <a:t>CASA</a:t>
            </a:r>
            <a:r>
              <a:rPr dirty="0" sz="1600" b="1">
                <a:solidFill>
                  <a:srgbClr val="d0d0d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d0d0d0"/>
                </a:solidFill>
                <a:latin typeface="Calibri"/>
                <a:cs typeface="Calibri"/>
              </a:rPr>
              <a:t>Growth</a:t>
            </a:r>
          </a:p>
          <a:p>
            <a:pPr marL="67468" marR="0">
              <a:lnSpc>
                <a:spcPts val="3500"/>
              </a:lnSpc>
              <a:spcBef>
                <a:spcPts val="673"/>
              </a:spcBef>
              <a:spcAft>
                <a:spcPts val="0"/>
              </a:spcAft>
            </a:pPr>
            <a:r>
              <a:rPr dirty="0" sz="3500" b="1">
                <a:solidFill>
                  <a:srgbClr val="f26921"/>
                </a:solidFill>
                <a:latin typeface="Calibri"/>
                <a:cs typeface="Calibri"/>
              </a:rPr>
              <a:t>344%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37910" y="391222"/>
            <a:ext cx="7009029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JMRWBN+ArialMT"/>
                <a:cs typeface="JMRWBN+ArialMT"/>
              </a:rPr>
              <a:t>Sohar</a:t>
            </a:r>
            <a:r>
              <a:rPr dirty="0" sz="36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3600">
                <a:solidFill>
                  <a:srgbClr val="ffffff"/>
                </a:solidFill>
                <a:latin typeface="JMRWBN+ArialMT"/>
                <a:cs typeface="JMRWBN+ArialMT"/>
              </a:rPr>
              <a:t>International</a:t>
            </a:r>
            <a:r>
              <a:rPr dirty="0" sz="36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3600">
                <a:solidFill>
                  <a:srgbClr val="ffffff"/>
                </a:solidFill>
                <a:latin typeface="JMRWBN+ArialMT"/>
                <a:cs typeface="JMRWBN+ArialMT"/>
              </a:rPr>
              <a:t>Key</a:t>
            </a:r>
            <a:r>
              <a:rPr dirty="0" sz="36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3600">
                <a:solidFill>
                  <a:srgbClr val="ffffff"/>
                </a:solidFill>
                <a:latin typeface="JMRWBN+ArialMT"/>
                <a:cs typeface="JMRWBN+ArialMT"/>
              </a:rPr>
              <a:t>Strengths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14967" y="1327662"/>
            <a:ext cx="1744863" cy="7713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d0d0d0"/>
                </a:solidFill>
                <a:latin typeface="Calibri"/>
                <a:cs typeface="Calibri"/>
              </a:rPr>
              <a:t>Customer</a:t>
            </a:r>
            <a:r>
              <a:rPr dirty="0" sz="1600" b="1">
                <a:solidFill>
                  <a:srgbClr val="d0d0d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d0d0d0"/>
                </a:solidFill>
                <a:latin typeface="Calibri"/>
                <a:cs typeface="Calibri"/>
              </a:rPr>
              <a:t>Deposits</a:t>
            </a:r>
          </a:p>
          <a:p>
            <a:pPr marL="294729" marR="0">
              <a:lnSpc>
                <a:spcPts val="3500"/>
              </a:lnSpc>
              <a:spcBef>
                <a:spcPts val="673"/>
              </a:spcBef>
              <a:spcAft>
                <a:spcPts val="0"/>
              </a:spcAft>
            </a:pPr>
            <a:r>
              <a:rPr dirty="0" sz="3500" b="1">
                <a:solidFill>
                  <a:srgbClr val="f26921"/>
                </a:solidFill>
                <a:latin typeface="Calibri"/>
                <a:cs typeface="Calibri"/>
              </a:rPr>
              <a:t>181%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76726" y="1740380"/>
            <a:ext cx="676250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Strong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312786" y="1850872"/>
            <a:ext cx="1811478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Well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Recapitalized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to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28926" y="1953740"/>
            <a:ext cx="2128111" cy="663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Corporate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Governance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&amp;</a:t>
            </a:r>
          </a:p>
          <a:p>
            <a:pPr marL="541337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Risk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Management</a:t>
            </a:r>
          </a:p>
          <a:p>
            <a:pPr marL="995362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Frameworks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312786" y="2064232"/>
            <a:ext cx="1327863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support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growth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75761" y="2331175"/>
            <a:ext cx="1170673" cy="7713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17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d0d0d0"/>
                </a:solidFill>
                <a:latin typeface="Calibri"/>
                <a:cs typeface="Calibri"/>
              </a:rPr>
              <a:t>Total</a:t>
            </a:r>
            <a:r>
              <a:rPr dirty="0" sz="1600" b="1">
                <a:solidFill>
                  <a:srgbClr val="d0d0d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d0d0d0"/>
                </a:solidFill>
                <a:latin typeface="Calibri"/>
                <a:cs typeface="Calibri"/>
              </a:rPr>
              <a:t>Assets</a:t>
            </a:r>
          </a:p>
          <a:p>
            <a:pPr marL="0" marR="0">
              <a:lnSpc>
                <a:spcPts val="3500"/>
              </a:lnSpc>
              <a:spcBef>
                <a:spcPts val="673"/>
              </a:spcBef>
              <a:spcAft>
                <a:spcPts val="0"/>
              </a:spcAft>
            </a:pPr>
            <a:r>
              <a:rPr dirty="0" sz="3500" b="1">
                <a:solidFill>
                  <a:srgbClr val="f26921"/>
                </a:solidFill>
                <a:latin typeface="Calibri"/>
                <a:cs typeface="Calibri"/>
              </a:rPr>
              <a:t>120%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32829" y="2851224"/>
            <a:ext cx="615850" cy="2445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2021</a:t>
            </a:r>
          </a:p>
          <a:p>
            <a:pPr marL="0" marR="0">
              <a:lnSpc>
                <a:spcPts val="1800"/>
              </a:lnSpc>
              <a:spcBef>
                <a:spcPts val="6778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</a:p>
          <a:p>
            <a:pPr marL="0" marR="0">
              <a:lnSpc>
                <a:spcPts val="1800"/>
              </a:lnSpc>
              <a:spcBef>
                <a:spcPts val="6778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919111" y="2920779"/>
            <a:ext cx="1693393" cy="6634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618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Strong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Ownership</a:t>
            </a:r>
          </a:p>
          <a:p>
            <a:pPr marL="183492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Structure,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BoD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&amp;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Management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Team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279429" y="3062851"/>
            <a:ext cx="1987372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Strong</a:t>
            </a:r>
            <a:r>
              <a:rPr dirty="0" sz="1400" spc="-15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Liquidity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Buffers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and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Funding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base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71546" y="3347835"/>
            <a:ext cx="989568" cy="7713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d0d0d0"/>
                </a:solidFill>
                <a:latin typeface="Calibri"/>
                <a:cs typeface="Calibri"/>
              </a:rPr>
              <a:t>Net</a:t>
            </a:r>
            <a:r>
              <a:rPr dirty="0" sz="1600" b="1">
                <a:solidFill>
                  <a:srgbClr val="d0d0d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d0d0d0"/>
                </a:solidFill>
                <a:latin typeface="Calibri"/>
                <a:cs typeface="Calibri"/>
              </a:rPr>
              <a:t>Loans</a:t>
            </a:r>
          </a:p>
          <a:p>
            <a:pPr marL="30261" marR="0">
              <a:lnSpc>
                <a:spcPts val="3500"/>
              </a:lnSpc>
              <a:spcBef>
                <a:spcPts val="673"/>
              </a:spcBef>
              <a:spcAft>
                <a:spcPts val="0"/>
              </a:spcAft>
            </a:pPr>
            <a:r>
              <a:rPr dirty="0" sz="3500" b="1">
                <a:solidFill>
                  <a:srgbClr val="f26921"/>
                </a:solidFill>
                <a:latin typeface="Calibri"/>
                <a:cs typeface="Calibri"/>
              </a:rPr>
              <a:t>74%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330229" y="3916326"/>
            <a:ext cx="1594603" cy="6634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Solid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Growth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and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Resilient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Financial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Performance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844943" y="4131770"/>
            <a:ext cx="1772362" cy="450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1637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Strong</a:t>
            </a:r>
            <a:r>
              <a:rPr dirty="0" sz="1400" spc="-1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Brand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&amp;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Corporate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Franchise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502348" y="4365805"/>
            <a:ext cx="1350695" cy="10151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d0d0d0"/>
                </a:solidFill>
                <a:latin typeface="Calibri"/>
                <a:cs typeface="Calibri"/>
              </a:rPr>
              <a:t>Net</a:t>
            </a:r>
            <a:r>
              <a:rPr dirty="0" sz="1600" b="1">
                <a:solidFill>
                  <a:srgbClr val="d0d0d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d0d0d0"/>
                </a:solidFill>
                <a:latin typeface="Calibri"/>
                <a:cs typeface="Calibri"/>
              </a:rPr>
              <a:t>Operating</a:t>
            </a:r>
          </a:p>
          <a:p>
            <a:pPr marL="282475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 b="1">
                <a:solidFill>
                  <a:srgbClr val="d0d0d0"/>
                </a:solidFill>
                <a:latin typeface="Calibri"/>
                <a:cs typeface="Calibri"/>
              </a:rPr>
              <a:t>Income</a:t>
            </a:r>
          </a:p>
          <a:p>
            <a:pPr marL="207367" marR="0">
              <a:lnSpc>
                <a:spcPts val="3500"/>
              </a:lnSpc>
              <a:spcBef>
                <a:spcPts val="673"/>
              </a:spcBef>
              <a:spcAft>
                <a:spcPts val="0"/>
              </a:spcAft>
            </a:pPr>
            <a:r>
              <a:rPr dirty="0" sz="3500" b="1">
                <a:solidFill>
                  <a:srgbClr val="f26921"/>
                </a:solidFill>
                <a:latin typeface="Calibri"/>
                <a:cs typeface="Calibri"/>
              </a:rPr>
              <a:t>59%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587616" y="5304121"/>
            <a:ext cx="2048636" cy="6634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4617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Cutting-Edge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Digital</a:t>
            </a:r>
          </a:p>
          <a:p>
            <a:pPr marL="175555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Capabilities</a:t>
            </a:r>
            <a:r>
              <a:rPr dirty="0" sz="1400" spc="-1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&amp;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Robust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Technological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Platforms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302423" y="5516460"/>
            <a:ext cx="1336270" cy="450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Robust</a:t>
            </a:r>
            <a:r>
              <a:rPr dirty="0" sz="1400" spc="-12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Growth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JMRWBN+ArialMT"/>
                <a:cs typeface="JMRWBN+ArialMT"/>
              </a:rPr>
              <a:t>Strategy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89095" y="5614823"/>
            <a:ext cx="1152307" cy="8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6536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d0d0d0"/>
                </a:solidFill>
                <a:latin typeface="Calibri"/>
                <a:cs typeface="Calibri"/>
              </a:rPr>
              <a:t>Profit</a:t>
            </a:r>
          </a:p>
          <a:p>
            <a:pPr marL="0" marR="0">
              <a:lnSpc>
                <a:spcPts val="3500"/>
              </a:lnSpc>
              <a:spcBef>
                <a:spcPts val="679"/>
              </a:spcBef>
              <a:spcAft>
                <a:spcPts val="0"/>
              </a:spcAft>
            </a:pPr>
            <a:r>
              <a:rPr dirty="0" sz="3500" b="1">
                <a:solidFill>
                  <a:srgbClr val="f26921"/>
                </a:solidFill>
                <a:latin typeface="Calibri"/>
                <a:cs typeface="Calibri"/>
              </a:rPr>
              <a:t>140%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90749" y="6157192"/>
            <a:ext cx="615850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2018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0987" y="471670"/>
            <a:ext cx="10243108" cy="744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ESG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Commitment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to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enable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a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positive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social,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environmental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and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economic</a:t>
            </a:r>
          </a:p>
          <a:p>
            <a:pPr marL="35560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impact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and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change,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supporting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our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stakeholders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to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prosper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and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JMRWBN+ArialMT"/>
                <a:cs typeface="JMRWBN+ArialMT"/>
              </a:rPr>
              <a:t>grow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42256" y="1862420"/>
            <a:ext cx="6681811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KGCNSR+Calibri-Light,Bold"/>
                <a:cs typeface="KGCNSR+Calibri-Light,Bold"/>
              </a:rPr>
              <a:t>Striving</a:t>
            </a:r>
            <a:r>
              <a:rPr dirty="0" sz="2800" spc="-66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2800">
                <a:solidFill>
                  <a:srgbClr val="ffffff"/>
                </a:solidFill>
                <a:latin typeface="KGCNSR+Calibri-Light,Bold"/>
                <a:cs typeface="KGCNSR+Calibri-Light,Bold"/>
              </a:rPr>
              <a:t>to</a:t>
            </a:r>
            <a:r>
              <a:rPr dirty="0" sz="2800" spc="-66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2800">
                <a:solidFill>
                  <a:srgbClr val="ffffff"/>
                </a:solidFill>
                <a:latin typeface="KGCNSR+Calibri-Light,Bold"/>
                <a:cs typeface="KGCNSR+Calibri-Light,Bold"/>
              </a:rPr>
              <a:t>Achieve</a:t>
            </a:r>
            <a:r>
              <a:rPr dirty="0" sz="2800" spc="-105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2800">
                <a:solidFill>
                  <a:srgbClr val="fe6b01"/>
                </a:solidFill>
                <a:latin typeface="KGCNSR+Calibri-Light,Bold"/>
                <a:cs typeface="KGCNSR+Calibri-Light,Bold"/>
              </a:rPr>
              <a:t>Excellence</a:t>
            </a:r>
            <a:r>
              <a:rPr dirty="0" sz="2800" spc="-119">
                <a:solidFill>
                  <a:srgbClr val="fe6b01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2800">
                <a:solidFill>
                  <a:srgbClr val="ffffff"/>
                </a:solidFill>
                <a:latin typeface="KGCNSR+Calibri-Light,Bold"/>
                <a:cs typeface="KGCNSR+Calibri-Light,Bold"/>
              </a:rPr>
              <a:t>In</a:t>
            </a:r>
            <a:r>
              <a:rPr dirty="0" sz="2800" spc="-67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2800">
                <a:solidFill>
                  <a:srgbClr val="ffffff"/>
                </a:solidFill>
                <a:latin typeface="KGCNSR+Calibri-Light,Bold"/>
                <a:cs typeface="KGCNSR+Calibri-Light,Bold"/>
              </a:rPr>
              <a:t>Sustainability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76043" y="2846745"/>
            <a:ext cx="3617972" cy="820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e6b01"/>
                </a:solidFill>
                <a:latin typeface="Calibri"/>
                <a:cs typeface="Calibri"/>
              </a:rPr>
              <a:t>2.</a:t>
            </a:r>
            <a:r>
              <a:rPr dirty="0" sz="2800" spc="-66">
                <a:solidFill>
                  <a:srgbClr val="fe6b01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e6b01"/>
                </a:solidFill>
                <a:latin typeface="Calibri"/>
                <a:cs typeface="Calibri"/>
              </a:rPr>
              <a:t>Sustainable</a:t>
            </a:r>
            <a:r>
              <a:rPr dirty="0" sz="2800" spc="-68">
                <a:solidFill>
                  <a:srgbClr val="fe6b01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e6b01"/>
                </a:solidFill>
                <a:latin typeface="Calibri"/>
                <a:cs typeface="Calibri"/>
              </a:rPr>
              <a:t>Financing</a:t>
            </a:r>
          </a:p>
          <a:p>
            <a:pPr marL="1076349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fe6b01"/>
                </a:solidFill>
                <a:latin typeface="Calibri"/>
                <a:cs typeface="Calibri"/>
              </a:rPr>
              <a:t>Activities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6375" y="2884448"/>
            <a:ext cx="3320480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e6b01"/>
                </a:solidFill>
                <a:latin typeface="Calibri"/>
                <a:cs typeface="Calibri"/>
              </a:rPr>
              <a:t>1.</a:t>
            </a:r>
            <a:r>
              <a:rPr dirty="0" sz="2800" spc="-66">
                <a:solidFill>
                  <a:srgbClr val="fe6b01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e6b01"/>
                </a:solidFill>
                <a:latin typeface="Calibri"/>
                <a:cs typeface="Calibri"/>
              </a:rPr>
              <a:t>Strategic</a:t>
            </a:r>
            <a:r>
              <a:rPr dirty="0" sz="2800" spc="-68">
                <a:solidFill>
                  <a:srgbClr val="fe6b01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e6b01"/>
                </a:solidFill>
                <a:latin typeface="Calibri"/>
                <a:cs typeface="Calibri"/>
              </a:rPr>
              <a:t>ESG</a:t>
            </a:r>
            <a:r>
              <a:rPr dirty="0" sz="2800" spc="-68">
                <a:solidFill>
                  <a:srgbClr val="fe6b01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e6b01"/>
                </a:solidFill>
                <a:latin typeface="Calibri"/>
                <a:cs typeface="Calibri"/>
              </a:rPr>
              <a:t>Focus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42371" y="2868018"/>
            <a:ext cx="4346746" cy="12415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7792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e6b01"/>
                </a:solidFill>
                <a:latin typeface="Calibri"/>
                <a:cs typeface="Calibri"/>
              </a:rPr>
              <a:t>3.</a:t>
            </a:r>
            <a:r>
              <a:rPr dirty="0" sz="2800" spc="-66">
                <a:solidFill>
                  <a:srgbClr val="fe6b01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e6b01"/>
                </a:solidFill>
                <a:latin typeface="Calibri"/>
                <a:cs typeface="Calibri"/>
              </a:rPr>
              <a:t>Thought</a:t>
            </a:r>
            <a:r>
              <a:rPr dirty="0" sz="2800" spc="-68">
                <a:solidFill>
                  <a:srgbClr val="fe6b01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e6b01"/>
                </a:solidFill>
                <a:latin typeface="Calibri"/>
                <a:cs typeface="Calibri"/>
              </a:rPr>
              <a:t>Leadership</a:t>
            </a:r>
            <a:r>
              <a:rPr dirty="0" sz="2800" spc="-67">
                <a:solidFill>
                  <a:srgbClr val="fe6b01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e6b01"/>
                </a:solidFill>
                <a:latin typeface="Calibri"/>
                <a:cs typeface="Calibri"/>
              </a:rPr>
              <a:t>&amp;</a:t>
            </a:r>
          </a:p>
          <a:p>
            <a:pPr marL="1257891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fe6b01"/>
                </a:solidFill>
                <a:latin typeface="Calibri"/>
                <a:cs typeface="Calibri"/>
              </a:rPr>
              <a:t>Engagement</a:t>
            </a:r>
          </a:p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  <a:r>
              <a:rPr dirty="0" sz="1450" spc="44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Exclusive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Bank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sponsor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Green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Hydrogen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Summit</a:t>
            </a:r>
          </a:p>
          <a:p>
            <a:pPr marL="17145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Oman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9752" y="3396042"/>
            <a:ext cx="3363688" cy="1855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  <a:r>
              <a:rPr dirty="0" sz="1650" spc="314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Conducted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ESG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benchmarking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</a:p>
          <a:p>
            <a:pPr marL="171450" marR="0">
              <a:lnSpc>
                <a:spcPts val="1600"/>
              </a:lnSpc>
              <a:spcBef>
                <a:spcPts val="369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materiality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assessment</a:t>
            </a:r>
          </a:p>
          <a:p>
            <a:pPr marL="0" marR="0">
              <a:lnSpc>
                <a:spcPts val="1843"/>
              </a:lnSpc>
              <a:spcBef>
                <a:spcPts val="326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  <a:r>
              <a:rPr dirty="0" sz="1650" spc="314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Developed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final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ESG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framework</a:t>
            </a:r>
          </a:p>
          <a:p>
            <a:pPr marL="0" marR="0">
              <a:lnSpc>
                <a:spcPts val="1843"/>
              </a:lnSpc>
              <a:spcBef>
                <a:spcPts val="376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  <a:r>
              <a:rPr dirty="0" sz="1650" spc="314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ESG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framework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approved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Sohar</a:t>
            </a:r>
          </a:p>
          <a:p>
            <a:pPr marL="17145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International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Board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29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October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</a:p>
          <a:p>
            <a:pPr marL="0" marR="0">
              <a:lnSpc>
                <a:spcPts val="1843"/>
              </a:lnSpc>
              <a:spcBef>
                <a:spcPts val="376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  <a:r>
              <a:rPr dirty="0" sz="1650" spc="314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Official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launch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ESG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framework</a:t>
            </a:r>
          </a:p>
          <a:p>
            <a:pPr marL="17145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scheduled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Q1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36218" y="3807252"/>
            <a:ext cx="3395906" cy="149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  <a:r>
              <a:rPr dirty="0" sz="1650" spc="314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Signed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mandate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World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Bank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IFC</a:t>
            </a:r>
          </a:p>
          <a:p>
            <a:pPr marL="171450" marR="0">
              <a:lnSpc>
                <a:spcPts val="1600"/>
              </a:lnSpc>
              <a:spcBef>
                <a:spcPts val="37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USD200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million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climate-related</a:t>
            </a:r>
          </a:p>
          <a:p>
            <a:pPr marL="17145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financing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  <a:r>
              <a:rPr dirty="0" sz="1650" spc="314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Pipeline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over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RO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450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million</a:t>
            </a:r>
          </a:p>
          <a:p>
            <a:pPr marL="17145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sustainable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opportunities</a:t>
            </a:r>
          </a:p>
          <a:p>
            <a:pPr marL="17145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identified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to-date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842371" y="4073714"/>
            <a:ext cx="3367873" cy="462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  <a:r>
              <a:rPr dirty="0" sz="1450" spc="44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Arab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Federation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Capital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Markets</a:t>
            </a:r>
          </a:p>
          <a:p>
            <a:pPr marL="0" marR="0">
              <a:lnSpc>
                <a:spcPts val="1619"/>
              </a:lnSpc>
              <a:spcBef>
                <a:spcPts val="67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  <a:r>
              <a:rPr dirty="0" sz="1450" spc="44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Future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Sustainability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Futures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Forum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Dubai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842371" y="4500434"/>
            <a:ext cx="216870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013821" y="4533791"/>
            <a:ext cx="1849649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Solar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Week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Oman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842371" y="4713794"/>
            <a:ext cx="3723227" cy="6759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  <a:r>
              <a:rPr dirty="0" sz="1450" spc="44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3rd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Sustainability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Oman</a:t>
            </a:r>
          </a:p>
          <a:p>
            <a:pPr marL="0" marR="0">
              <a:lnSpc>
                <a:spcPts val="1619"/>
              </a:lnSpc>
              <a:spcBef>
                <a:spcPts val="67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  <a:r>
              <a:rPr dirty="0" sz="1450" spc="44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two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banks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attendance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Estidamah’s</a:t>
            </a:r>
          </a:p>
          <a:p>
            <a:pPr marL="171450" marR="0">
              <a:lnSpc>
                <a:spcPts val="1400"/>
              </a:lnSpc>
              <a:spcBef>
                <a:spcPts val="229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Sustainable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Workshop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842371" y="5353874"/>
            <a:ext cx="3710298" cy="249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  <a:r>
              <a:rPr dirty="0" sz="1450" spc="44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MSX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ESG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Metrics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ESG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dirty="0" sz="1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Platform</a:t>
            </a:r>
            <a:r>
              <a:rPr dirty="0" sz="1400" spc="-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Workshop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36922" y="6245206"/>
            <a:ext cx="277686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Powered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ESG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Framework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617951" y="6261730"/>
            <a:ext cx="2776863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Powered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ESG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Framework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932384" y="6287629"/>
            <a:ext cx="277686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Powered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ESG</a:t>
            </a:r>
            <a:r>
              <a:rPr dirty="0" sz="1800" spc="-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Framework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49868" y="129911"/>
            <a:ext cx="5364886" cy="662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JMRWBN+ArialMT"/>
                <a:cs typeface="JMRWBN+ArialMT"/>
              </a:rPr>
              <a:t>Our</a:t>
            </a:r>
            <a:r>
              <a:rPr dirty="0" sz="4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4400">
                <a:solidFill>
                  <a:srgbClr val="ffffff"/>
                </a:solidFill>
                <a:latin typeface="JMRWBN+ArialMT"/>
                <a:cs typeface="JMRWBN+ArialMT"/>
              </a:rPr>
              <a:t>ESG</a:t>
            </a:r>
            <a:r>
              <a:rPr dirty="0" sz="44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4400">
                <a:solidFill>
                  <a:srgbClr val="ffffff"/>
                </a:solidFill>
                <a:latin typeface="JMRWBN+ArialMT"/>
                <a:cs typeface="JMRWBN+ArialMT"/>
              </a:rPr>
              <a:t>Framework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42256" y="1554415"/>
            <a:ext cx="6681811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KGCNSR+Calibri-Light,Bold"/>
                <a:cs typeface="KGCNSR+Calibri-Light,Bold"/>
              </a:rPr>
              <a:t>Striving</a:t>
            </a:r>
            <a:r>
              <a:rPr dirty="0" sz="2800" spc="-66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2800">
                <a:solidFill>
                  <a:srgbClr val="ffffff"/>
                </a:solidFill>
                <a:latin typeface="KGCNSR+Calibri-Light,Bold"/>
                <a:cs typeface="KGCNSR+Calibri-Light,Bold"/>
              </a:rPr>
              <a:t>to</a:t>
            </a:r>
            <a:r>
              <a:rPr dirty="0" sz="2800" spc="-66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2800">
                <a:solidFill>
                  <a:srgbClr val="ffffff"/>
                </a:solidFill>
                <a:latin typeface="KGCNSR+Calibri-Light,Bold"/>
                <a:cs typeface="KGCNSR+Calibri-Light,Bold"/>
              </a:rPr>
              <a:t>Achieve</a:t>
            </a:r>
            <a:r>
              <a:rPr dirty="0" sz="2800" spc="-105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2800">
                <a:solidFill>
                  <a:srgbClr val="fe6b01"/>
                </a:solidFill>
                <a:latin typeface="KGCNSR+Calibri-Light,Bold"/>
                <a:cs typeface="KGCNSR+Calibri-Light,Bold"/>
              </a:rPr>
              <a:t>Excellence</a:t>
            </a:r>
            <a:r>
              <a:rPr dirty="0" sz="2800" spc="-119">
                <a:solidFill>
                  <a:srgbClr val="fe6b01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2800">
                <a:solidFill>
                  <a:srgbClr val="ffffff"/>
                </a:solidFill>
                <a:latin typeface="KGCNSR+Calibri-Light,Bold"/>
                <a:cs typeface="KGCNSR+Calibri-Light,Bold"/>
              </a:rPr>
              <a:t>In</a:t>
            </a:r>
            <a:r>
              <a:rPr dirty="0" sz="2800" spc="-67">
                <a:solidFill>
                  <a:srgbClr val="ffffff"/>
                </a:solidFill>
                <a:latin typeface="KGCNSR+Calibri-Light,Bold"/>
                <a:cs typeface="KGCNSR+Calibri-Light,Bold"/>
              </a:rPr>
              <a:t> </a:t>
            </a:r>
            <a:r>
              <a:rPr dirty="0" sz="2800">
                <a:solidFill>
                  <a:srgbClr val="ffffff"/>
                </a:solidFill>
                <a:latin typeface="KGCNSR+Calibri-Light,Bold"/>
                <a:cs typeface="KGCNSR+Calibri-Light,Bold"/>
              </a:rPr>
              <a:t>Sustainability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41212" y="2659214"/>
            <a:ext cx="3458509" cy="51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  <a:r>
              <a:rPr dirty="0" sz="1150" spc="-46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Governance,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Compliance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and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Ethics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(Culture)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(AML</a:t>
            </a:r>
          </a:p>
          <a:p>
            <a:pPr marL="85725" marR="0">
              <a:lnSpc>
                <a:spcPts val="1228"/>
              </a:lnSpc>
              <a:spcBef>
                <a:spcPts val="14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and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Anti-corruption;</a:t>
            </a:r>
            <a:r>
              <a:rPr dirty="0" sz="1100" spc="-11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Transparency;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Financial</a:t>
            </a:r>
          </a:p>
          <a:p>
            <a:pPr marL="85725" marR="0">
              <a:lnSpc>
                <a:spcPts val="1228"/>
              </a:lnSpc>
              <a:spcBef>
                <a:spcPts val="75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performance)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4102" y="2788160"/>
            <a:ext cx="3033796" cy="51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  <a:r>
              <a:rPr dirty="0" sz="1150" spc="703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Sustainable</a:t>
            </a:r>
            <a:r>
              <a:rPr dirty="0" sz="1100" spc="15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Finance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and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Investment</a:t>
            </a:r>
          </a:p>
          <a:p>
            <a:pPr marL="180974" marR="0">
              <a:lnSpc>
                <a:spcPts val="1228"/>
              </a:lnSpc>
              <a:spcBef>
                <a:spcPts val="14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(Decarbonisation;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NetZero;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Biodiversity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and</a:t>
            </a:r>
          </a:p>
          <a:p>
            <a:pPr marL="180974" marR="0">
              <a:lnSpc>
                <a:spcPts val="1228"/>
              </a:lnSpc>
              <a:spcBef>
                <a:spcPts val="75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Natural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Capital)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41212" y="3200487"/>
            <a:ext cx="2752561" cy="201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  <a:r>
              <a:rPr dirty="0" sz="1150" spc="-46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Sustainable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Supply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Chain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/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Procurement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5077" y="3271683"/>
            <a:ext cx="2262569" cy="194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E&amp;S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Product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/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Service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Innovation)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41212" y="3423246"/>
            <a:ext cx="3497321" cy="3591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  <a:r>
              <a:rPr dirty="0" sz="1150" spc="-46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E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and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S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risk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management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(ESRM)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(including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climate</a:t>
            </a:r>
          </a:p>
          <a:p>
            <a:pPr marL="85725" marR="0">
              <a:lnSpc>
                <a:spcPts val="1228"/>
              </a:lnSpc>
              <a:spcBef>
                <a:spcPts val="14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risk)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4102" y="3488692"/>
            <a:ext cx="2723338" cy="3591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  <a:r>
              <a:rPr dirty="0" sz="1150" spc="703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Direct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environmental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footprint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(Energy;</a:t>
            </a:r>
          </a:p>
          <a:p>
            <a:pPr marL="180974" marR="0">
              <a:lnSpc>
                <a:spcPts val="1228"/>
              </a:lnSpc>
              <a:spcBef>
                <a:spcPts val="14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Waste;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and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Water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management)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17845" y="3501158"/>
            <a:ext cx="1242745" cy="7574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80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TJVAMQ+Arial-BoldMT"/>
                <a:cs typeface="TJVAMQ+Arial-BoldMT"/>
              </a:rPr>
              <a:t>Enabling</a:t>
            </a:r>
            <a:r>
              <a:rPr dirty="0" sz="13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300" b="1">
                <a:solidFill>
                  <a:srgbClr val="ffffff"/>
                </a:solidFill>
                <a:latin typeface="TJVAMQ+Arial-BoldMT"/>
                <a:cs typeface="TJVAMQ+Arial-BoldMT"/>
              </a:rPr>
              <a:t>the</a:t>
            </a:r>
          </a:p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TJVAMQ+Arial-BoldMT"/>
                <a:cs typeface="TJVAMQ+Arial-BoldMT"/>
              </a:rPr>
              <a:t>transition</a:t>
            </a:r>
            <a:r>
              <a:rPr dirty="0" sz="13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300" b="1">
                <a:solidFill>
                  <a:srgbClr val="ffffff"/>
                </a:solidFill>
                <a:latin typeface="TJVAMQ+Arial-BoldMT"/>
                <a:cs typeface="TJVAMQ+Arial-BoldMT"/>
              </a:rPr>
              <a:t>to</a:t>
            </a:r>
            <a:r>
              <a:rPr dirty="0" sz="13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300" b="1">
                <a:solidFill>
                  <a:srgbClr val="ffffff"/>
                </a:solidFill>
                <a:latin typeface="TJVAMQ+Arial-BoldMT"/>
                <a:cs typeface="TJVAMQ+Arial-BoldMT"/>
              </a:rPr>
              <a:t>a</a:t>
            </a:r>
          </a:p>
          <a:p>
            <a:pPr marL="92075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TJVAMQ+Arial-BoldMT"/>
                <a:cs typeface="TJVAMQ+Arial-BoldMT"/>
              </a:rPr>
              <a:t>sustainable</a:t>
            </a:r>
          </a:p>
          <a:p>
            <a:pPr marL="313531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TJVAMQ+Arial-BoldMT"/>
                <a:cs typeface="TJVAMQ+Arial-BoldMT"/>
              </a:rPr>
              <a:t>future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379564" y="3501158"/>
            <a:ext cx="1079072" cy="5791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287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TJVAMQ+Arial-BoldMT"/>
                <a:cs typeface="TJVAMQ+Arial-BoldMT"/>
              </a:rPr>
              <a:t>Embedding</a:t>
            </a:r>
          </a:p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TJVAMQ+Arial-BoldMT"/>
                <a:cs typeface="TJVAMQ+Arial-BoldMT"/>
              </a:rPr>
              <a:t>responsible</a:t>
            </a:r>
          </a:p>
          <a:p>
            <a:pPr marL="105568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TJVAMQ+Arial-BoldMT"/>
                <a:cs typeface="TJVAMQ+Arial-BoldMT"/>
              </a:rPr>
              <a:t>business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641212" y="3805261"/>
            <a:ext cx="1355886" cy="201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  <a:r>
              <a:rPr dirty="0" sz="1150" spc="-46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Digital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JMRWBN+ArialMT"/>
                <a:cs typeface="JMRWBN+ArialMT"/>
              </a:rPr>
              <a:t>Leadership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420839" y="4036082"/>
            <a:ext cx="996360" cy="222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TJVAMQ+Arial-BoldMT"/>
                <a:cs typeface="TJVAMQ+Arial-BoldMT"/>
              </a:rPr>
              <a:t>operations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681972" y="4554198"/>
            <a:ext cx="685995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1d1d1d"/>
                </a:solidFill>
                <a:latin typeface="TJVAMQ+Arial-BoldMT"/>
                <a:cs typeface="TJVAMQ+Arial-BoldMT"/>
              </a:rPr>
              <a:t>Strategy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529979" y="4575749"/>
            <a:ext cx="1951338" cy="194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d966"/>
                </a:solidFill>
                <a:latin typeface="TJVAMQ+Arial-BoldMT"/>
                <a:cs typeface="TJVAMQ+Arial-BoldMT"/>
              </a:rPr>
              <a:t>Underpinned</a:t>
            </a:r>
            <a:r>
              <a:rPr dirty="0" sz="1100" b="1">
                <a:solidFill>
                  <a:srgbClr val="ffd966"/>
                </a:solidFill>
                <a:latin typeface="TJVAMQ+Arial-BoldMT"/>
                <a:cs typeface="TJVAMQ+Arial-BoldMT"/>
              </a:rPr>
              <a:t> </a:t>
            </a:r>
            <a:r>
              <a:rPr dirty="0" sz="1100" b="1">
                <a:solidFill>
                  <a:srgbClr val="ffd966"/>
                </a:solidFill>
                <a:latin typeface="TJVAMQ+Arial-BoldMT"/>
                <a:cs typeface="TJVAMQ+Arial-BoldMT"/>
              </a:rPr>
              <a:t>by</a:t>
            </a:r>
            <a:r>
              <a:rPr dirty="0" sz="1100" b="1">
                <a:solidFill>
                  <a:srgbClr val="ffd966"/>
                </a:solidFill>
                <a:latin typeface="TJVAMQ+Arial-BoldMT"/>
                <a:cs typeface="TJVAMQ+Arial-BoldMT"/>
              </a:rPr>
              <a:t> </a:t>
            </a:r>
            <a:r>
              <a:rPr dirty="0" sz="1100" b="1">
                <a:solidFill>
                  <a:srgbClr val="ffd966"/>
                </a:solidFill>
                <a:latin typeface="TJVAMQ+Arial-BoldMT"/>
                <a:cs typeface="TJVAMQ+Arial-BoldMT"/>
              </a:rPr>
              <a:t>our</a:t>
            </a:r>
            <a:r>
              <a:rPr dirty="0" sz="1100" b="1">
                <a:solidFill>
                  <a:srgbClr val="ffd966"/>
                </a:solidFill>
                <a:latin typeface="TJVAMQ+Arial-BoldMT"/>
                <a:cs typeface="TJVAMQ+Arial-BoldMT"/>
              </a:rPr>
              <a:t> </a:t>
            </a:r>
            <a:r>
              <a:rPr dirty="0" sz="1100" b="1">
                <a:solidFill>
                  <a:srgbClr val="ffd966"/>
                </a:solidFill>
                <a:latin typeface="TJVAMQ+Arial-BoldMT"/>
                <a:cs typeface="TJVAMQ+Arial-BoldMT"/>
              </a:rPr>
              <a:t>values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91475" y="4601489"/>
            <a:ext cx="2983122" cy="6200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  <a:r>
              <a:rPr dirty="0" sz="1050" spc="69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Human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Capital</a:t>
            </a:r>
            <a:r>
              <a:rPr dirty="0" sz="1000" spc="-23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(Employee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Health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Safety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and</a:t>
            </a:r>
          </a:p>
          <a:p>
            <a:pPr marL="171449" marR="0">
              <a:lnSpc>
                <a:spcPts val="1117"/>
              </a:lnSpc>
              <a:spcBef>
                <a:spcPts val="1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Wellbeing;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Diversity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and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Inclusion;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Talent</a:t>
            </a:r>
          </a:p>
          <a:p>
            <a:pPr marL="171449" marR="0">
              <a:lnSpc>
                <a:spcPts val="1117"/>
              </a:lnSpc>
              <a:spcBef>
                <a:spcPts val="2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Attraction;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Engagement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&amp;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Retention;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Employee</a:t>
            </a:r>
          </a:p>
          <a:p>
            <a:pPr marL="171449" marR="0">
              <a:lnSpc>
                <a:spcPts val="1117"/>
              </a:lnSpc>
              <a:spcBef>
                <a:spcPts val="7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Training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and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Development)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010256" y="4885818"/>
            <a:ext cx="945509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TJVAMQ+Arial-BoldMT"/>
                <a:cs typeface="TJVAMQ+Arial-BoldMT"/>
              </a:rPr>
              <a:t>Be</a:t>
            </a:r>
            <a:r>
              <a:rPr dirty="0" sz="9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900" b="1">
                <a:solidFill>
                  <a:srgbClr val="ffffff"/>
                </a:solidFill>
                <a:latin typeface="TJVAMQ+Arial-BoldMT"/>
                <a:cs typeface="TJVAMQ+Arial-BoldMT"/>
              </a:rPr>
              <a:t>Straight</a:t>
            </a:r>
            <a:r>
              <a:rPr dirty="0" sz="9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900" b="1">
                <a:solidFill>
                  <a:srgbClr val="ffffff"/>
                </a:solidFill>
                <a:latin typeface="TJVAMQ+Arial-BoldMT"/>
                <a:cs typeface="TJVAMQ+Arial-BoldMT"/>
              </a:rPr>
              <a:t>Up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91475" y="5244109"/>
            <a:ext cx="2757933" cy="3305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  <a:r>
              <a:rPr dirty="0" sz="1050" spc="69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Customer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protection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(Privacy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and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security;</a:t>
            </a:r>
          </a:p>
          <a:p>
            <a:pPr marL="171449" marR="0">
              <a:lnSpc>
                <a:spcPts val="1117"/>
              </a:lnSpc>
              <a:spcBef>
                <a:spcPts val="1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Responsible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Communications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&amp;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Marketing)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086738" y="5419577"/>
            <a:ext cx="1931377" cy="7574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5425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TJVAMQ+Arial-BoldMT"/>
                <a:cs typeface="TJVAMQ+Arial-BoldMT"/>
              </a:rPr>
              <a:t>Empowering</a:t>
            </a:r>
            <a:r>
              <a:rPr dirty="0" sz="13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300" b="1">
                <a:solidFill>
                  <a:srgbClr val="ffffff"/>
                </a:solidFill>
                <a:latin typeface="TJVAMQ+Arial-BoldMT"/>
                <a:cs typeface="TJVAMQ+Arial-BoldMT"/>
              </a:rPr>
              <a:t>and</a:t>
            </a:r>
          </a:p>
          <a:p>
            <a:pPr marL="94456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TJVAMQ+Arial-BoldMT"/>
                <a:cs typeface="TJVAMQ+Arial-BoldMT"/>
              </a:rPr>
              <a:t>developing</a:t>
            </a:r>
            <a:r>
              <a:rPr dirty="0" sz="13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300" b="1">
                <a:solidFill>
                  <a:srgbClr val="ffffff"/>
                </a:solidFill>
                <a:latin typeface="TJVAMQ+Arial-BoldMT"/>
                <a:cs typeface="TJVAMQ+Arial-BoldMT"/>
              </a:rPr>
              <a:t>people</a:t>
            </a:r>
            <a:r>
              <a:rPr dirty="0" sz="13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300" b="1">
                <a:solidFill>
                  <a:srgbClr val="ffffff"/>
                </a:solidFill>
                <a:latin typeface="TJVAMQ+Arial-BoldMT"/>
                <a:cs typeface="TJVAMQ+Arial-BoldMT"/>
              </a:rPr>
              <a:t>–</a:t>
            </a:r>
          </a:p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TJVAMQ+Arial-BoldMT"/>
                <a:cs typeface="TJVAMQ+Arial-BoldMT"/>
              </a:rPr>
              <a:t>employees,</a:t>
            </a:r>
            <a:r>
              <a:rPr dirty="0" sz="13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300" b="1">
                <a:solidFill>
                  <a:srgbClr val="ffffff"/>
                </a:solidFill>
                <a:latin typeface="TJVAMQ+Arial-BoldMT"/>
                <a:cs typeface="TJVAMQ+Arial-BoldMT"/>
              </a:rPr>
              <a:t>customers</a:t>
            </a:r>
          </a:p>
          <a:p>
            <a:pPr marL="211137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ffffff"/>
                </a:solidFill>
                <a:latin typeface="TJVAMQ+Arial-BoldMT"/>
                <a:cs typeface="TJVAMQ+Arial-BoldMT"/>
              </a:rPr>
              <a:t>and</a:t>
            </a:r>
            <a:r>
              <a:rPr dirty="0" sz="13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1300" b="1">
                <a:solidFill>
                  <a:srgbClr val="ffffff"/>
                </a:solidFill>
                <a:latin typeface="TJVAMQ+Arial-BoldMT"/>
                <a:cs typeface="TJVAMQ+Arial-BoldMT"/>
              </a:rPr>
              <a:t>communities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91475" y="5597169"/>
            <a:ext cx="1530496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  <a:r>
              <a:rPr dirty="0" sz="1050" spc="69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Customer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experience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257458" y="5614556"/>
            <a:ext cx="622040" cy="3029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TJVAMQ+Arial-BoldMT"/>
                <a:cs typeface="TJVAMQ+Arial-BoldMT"/>
              </a:rPr>
              <a:t>Be</a:t>
            </a:r>
            <a:r>
              <a:rPr dirty="0" sz="9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900" b="1">
                <a:solidFill>
                  <a:srgbClr val="ffffff"/>
                </a:solidFill>
                <a:latin typeface="TJVAMQ+Arial-BoldMT"/>
                <a:cs typeface="TJVAMQ+Arial-BoldMT"/>
              </a:rPr>
              <a:t>Open</a:t>
            </a:r>
          </a:p>
          <a:p>
            <a:pPr marL="34925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TJVAMQ+Arial-BoldMT"/>
                <a:cs typeface="TJVAMQ+Arial-BoldMT"/>
              </a:rPr>
              <a:t>Minded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116417" y="5626201"/>
            <a:ext cx="539649" cy="3029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TJVAMQ+Arial-BoldMT"/>
                <a:cs typeface="TJVAMQ+Arial-BoldMT"/>
              </a:rPr>
              <a:t>Make</a:t>
            </a:r>
            <a:r>
              <a:rPr dirty="0" sz="9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900" b="1">
                <a:solidFill>
                  <a:srgbClr val="ffffff"/>
                </a:solidFill>
                <a:latin typeface="TJVAMQ+Arial-BoldMT"/>
                <a:cs typeface="TJVAMQ+Arial-BoldMT"/>
              </a:rPr>
              <a:t>it</a:t>
            </a:r>
          </a:p>
          <a:p>
            <a:pPr marL="34925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TJVAMQ+Arial-BoldMT"/>
                <a:cs typeface="TJVAMQ+Arial-BoldMT"/>
              </a:rPr>
              <a:t>better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231687" y="5681291"/>
            <a:ext cx="505768" cy="1672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16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JMRWBN+ArialMT"/>
                <a:cs typeface="JMRWBN+ArialMT"/>
              </a:rPr>
              <a:t>Values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91475" y="5805449"/>
            <a:ext cx="2941466" cy="3305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  <a:r>
              <a:rPr dirty="0" sz="1050" spc="69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Financial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inclusion,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accessibility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and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education</a:t>
            </a:r>
          </a:p>
          <a:p>
            <a:pPr marL="171449" marR="0">
              <a:lnSpc>
                <a:spcPts val="1117"/>
              </a:lnSpc>
              <a:spcBef>
                <a:spcPts val="1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(financial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empowerment)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91475" y="6158509"/>
            <a:ext cx="2779140" cy="3305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JMRWBN+ArialMT"/>
                <a:cs typeface="JMRWBN+ArialMT"/>
              </a:rPr>
              <a:t>•</a:t>
            </a:r>
            <a:r>
              <a:rPr dirty="0" sz="1050" spc="69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Community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investment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and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socio-economic</a:t>
            </a:r>
          </a:p>
          <a:p>
            <a:pPr marL="171449" marR="0">
              <a:lnSpc>
                <a:spcPts val="1117"/>
              </a:lnSpc>
              <a:spcBef>
                <a:spcPts val="12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development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 </a:t>
            </a:r>
            <a:r>
              <a:rPr dirty="0" sz="1000">
                <a:solidFill>
                  <a:srgbClr val="ffffff"/>
                </a:solidFill>
                <a:latin typeface="JMRWBN+ArialMT"/>
                <a:cs typeface="JMRWBN+ArialMT"/>
              </a:rPr>
              <a:t>[CSR]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853638" y="6514693"/>
            <a:ext cx="1173309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TJVAMQ+Arial-BoldMT"/>
                <a:cs typeface="TJVAMQ+Arial-BoldMT"/>
              </a:rPr>
              <a:t>Do</a:t>
            </a:r>
            <a:r>
              <a:rPr dirty="0" sz="9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900" b="1">
                <a:solidFill>
                  <a:srgbClr val="ffffff"/>
                </a:solidFill>
                <a:latin typeface="TJVAMQ+Arial-BoldMT"/>
                <a:cs typeface="TJVAMQ+Arial-BoldMT"/>
              </a:rPr>
              <a:t>the</a:t>
            </a:r>
            <a:r>
              <a:rPr dirty="0" sz="9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900" b="1">
                <a:solidFill>
                  <a:srgbClr val="ffffff"/>
                </a:solidFill>
                <a:latin typeface="TJVAMQ+Arial-BoldMT"/>
                <a:cs typeface="TJVAMQ+Arial-BoldMT"/>
              </a:rPr>
              <a:t>Right</a:t>
            </a:r>
            <a:r>
              <a:rPr dirty="0" sz="900" b="1">
                <a:solidFill>
                  <a:srgbClr val="ffffff"/>
                </a:solidFill>
                <a:latin typeface="TJVAMQ+Arial-BoldMT"/>
                <a:cs typeface="TJVAMQ+Arial-BoldMT"/>
              </a:rPr>
              <a:t> </a:t>
            </a:r>
            <a:r>
              <a:rPr dirty="0" sz="900" b="1">
                <a:solidFill>
                  <a:srgbClr val="ffffff"/>
                </a:solidFill>
                <a:latin typeface="TJVAMQ+Arial-BoldMT"/>
                <a:cs typeface="TJVAMQ+Arial-BoldMT"/>
              </a:rPr>
              <a:t>Thing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2024-04-07T00:56:23-05:00</dcterms:modified>
</cp:coreProperties>
</file>